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44.xml" ContentType="application/vnd.openxmlformats-officedocument.presentationml.tags+xml"/>
  <Override PartName="/ppt/notesSlides/notesSlide1.xml" ContentType="application/vnd.openxmlformats-officedocument.presentationml.notesSlide+xml"/>
  <Override PartName="/ppt/tags/tag345.xml" ContentType="application/vnd.openxmlformats-officedocument.presentationml.tags+xml"/>
  <Override PartName="/ppt/tags/tag346.xml" ContentType="application/vnd.openxmlformats-officedocument.presentationml.tags+xml"/>
  <Override PartName="/ppt/notesSlides/notesSlide2.xml" ContentType="application/vnd.openxmlformats-officedocument.presentationml.notesSlide+xml"/>
  <Override PartName="/ppt/tags/tag347.xml" ContentType="application/vnd.openxmlformats-officedocument.presentationml.tags+xml"/>
  <Override PartName="/ppt/notesSlides/notesSlide3.xml" ContentType="application/vnd.openxmlformats-officedocument.presentationml.notesSlide+xml"/>
  <Override PartName="/ppt/tags/tag348.xml" ContentType="application/vnd.openxmlformats-officedocument.presentationml.tags+xml"/>
  <Override PartName="/ppt/tags/tag349.xml" ContentType="application/vnd.openxmlformats-officedocument.presentationml.tags+xml"/>
  <Override PartName="/ppt/notesSlides/notesSlide4.xml" ContentType="application/vnd.openxmlformats-officedocument.presentationml.notesSlide+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5" r:id="rId2"/>
  </p:sldMasterIdLst>
  <p:notesMasterIdLst>
    <p:notesMasterId r:id="rId14"/>
  </p:notesMasterIdLst>
  <p:handoutMasterIdLst>
    <p:handoutMasterId r:id="rId15"/>
  </p:handoutMasterIdLst>
  <p:sldIdLst>
    <p:sldId id="256" r:id="rId3"/>
    <p:sldId id="257" r:id="rId4"/>
    <p:sldId id="258" r:id="rId5"/>
    <p:sldId id="263" r:id="rId6"/>
    <p:sldId id="259" r:id="rId7"/>
    <p:sldId id="264" r:id="rId8"/>
    <p:sldId id="260" r:id="rId9"/>
    <p:sldId id="265" r:id="rId10"/>
    <p:sldId id="261" r:id="rId11"/>
    <p:sldId id="266" r:id="rId12"/>
    <p:sldId id="262" r:id="rId13"/>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3E47"/>
    <a:srgbClr val="0ACCC4"/>
    <a:srgbClr val="FFFFFF"/>
    <a:srgbClr val="20606D"/>
    <a:srgbClr val="3B8A8B"/>
    <a:srgbClr val="DCDCDC"/>
    <a:srgbClr val="F0F0F0"/>
    <a:srgbClr val="E6E6E6"/>
    <a:srgbClr val="C8C8C8"/>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深色样式 1 - 强调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深色样式 1 - 强调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111" d="100"/>
          <a:sy n="111" d="100"/>
        </p:scale>
        <p:origin x="112" y="120"/>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方正正大黑简体" pitchFamily="2" charset="-122"/>
              <a:ea typeface="方正正大黑简体"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方正正大黑简体" pitchFamily="2" charset="-122"/>
                <a:ea typeface="方正正大黑简体" pitchFamily="2" charset="-122"/>
              </a:rPr>
              <a:t>2023/12/11</a:t>
            </a:fld>
            <a:endParaRPr lang="zh-CN" altLang="en-US" dirty="0">
              <a:latin typeface="方正正大黑简体" pitchFamily="2" charset="-122"/>
              <a:ea typeface="方正正大黑简体" pitchFamily="2"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latin typeface="方正正大黑简体" pitchFamily="2" charset="-122"/>
              <a:ea typeface="方正正大黑简体" pitchFamily="2"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方正正大黑简体" pitchFamily="2" charset="-122"/>
                <a:ea typeface="方正正大黑简体" pitchFamily="2" charset="-122"/>
              </a:rPr>
              <a:t>‹#›</a:t>
            </a:fld>
            <a:endParaRPr lang="zh-CN" altLang="en-US" dirty="0">
              <a:latin typeface="方正正大黑简体" pitchFamily="2" charset="-122"/>
              <a:ea typeface="方正正大黑简体" pitchFamily="2" charset="-122"/>
            </a:endParaRPr>
          </a:p>
        </p:txBody>
      </p:sp>
    </p:spTree>
    <p:extLst>
      <p:ext uri="{BB962C8B-B14F-4D97-AF65-F5344CB8AC3E}">
        <p14:creationId xmlns:p14="http://schemas.microsoft.com/office/powerpoint/2010/main" val="4156879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方正正大黑简体" pitchFamily="2" charset="-122"/>
                <a:ea typeface="方正正大黑简体"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方正正大黑简体" pitchFamily="2" charset="-122"/>
                <a:ea typeface="方正正大黑简体" pitchFamily="2" charset="-122"/>
              </a:defRPr>
            </a:lvl1pPr>
          </a:lstStyle>
          <a:p>
            <a:fld id="{D2A48B96-639E-45A3-A0BA-2464DFDB1FAA}" type="datetimeFigureOut">
              <a:rPr lang="zh-CN" altLang="en-US" smtClean="0"/>
              <a:pPr/>
              <a:t>2023/12/11</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方正正大黑简体" pitchFamily="2" charset="-122"/>
                <a:ea typeface="方正正大黑简体"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方正正大黑简体" pitchFamily="2" charset="-122"/>
                <a:ea typeface="方正正大黑简体" pitchFamily="2" charset="-122"/>
              </a:defRPr>
            </a:lvl1pPr>
          </a:lstStyle>
          <a:p>
            <a:fld id="{A6837353-30EB-4A48-80EB-173D804AEFBD}" type="slidenum">
              <a:rPr lang="zh-CN" altLang="en-US" smtClean="0"/>
              <a:pPr/>
              <a:t>‹#›</a:t>
            </a:fld>
            <a:endParaRPr lang="zh-CN" altLang="en-US" dirty="0"/>
          </a:p>
        </p:txBody>
      </p:sp>
    </p:spTree>
    <p:extLst>
      <p:ext uri="{BB962C8B-B14F-4D97-AF65-F5344CB8AC3E}">
        <p14:creationId xmlns:p14="http://schemas.microsoft.com/office/powerpoint/2010/main" val="114930950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方正正大黑简体" pitchFamily="2" charset="-122"/>
        <a:ea typeface="方正正大黑简体" pitchFamily="2" charset="-122"/>
        <a:cs typeface="+mn-cs"/>
      </a:defRPr>
    </a:lvl1pPr>
    <a:lvl2pPr marL="457200" algn="l" defTabSz="914400" rtl="0" eaLnBrk="1" latinLnBrk="0" hangingPunct="1">
      <a:defRPr sz="1200" kern="1200">
        <a:solidFill>
          <a:schemeClr val="tx1"/>
        </a:solidFill>
        <a:latin typeface="方正正大黑简体" pitchFamily="2" charset="-122"/>
        <a:ea typeface="方正正大黑简体" pitchFamily="2" charset="-122"/>
        <a:cs typeface="+mn-cs"/>
      </a:defRPr>
    </a:lvl2pPr>
    <a:lvl3pPr marL="914400" algn="l" defTabSz="914400" rtl="0" eaLnBrk="1" latinLnBrk="0" hangingPunct="1">
      <a:defRPr sz="1200" kern="1200">
        <a:solidFill>
          <a:schemeClr val="tx1"/>
        </a:solidFill>
        <a:latin typeface="方正正大黑简体" pitchFamily="2" charset="-122"/>
        <a:ea typeface="方正正大黑简体" pitchFamily="2" charset="-122"/>
        <a:cs typeface="+mn-cs"/>
      </a:defRPr>
    </a:lvl3pPr>
    <a:lvl4pPr marL="1371600" algn="l" defTabSz="914400" rtl="0" eaLnBrk="1" latinLnBrk="0" hangingPunct="1">
      <a:defRPr sz="1200" kern="1200">
        <a:solidFill>
          <a:schemeClr val="tx1"/>
        </a:solidFill>
        <a:latin typeface="方正正大黑简体" pitchFamily="2" charset="-122"/>
        <a:ea typeface="方正正大黑简体" pitchFamily="2" charset="-122"/>
        <a:cs typeface="+mn-cs"/>
      </a:defRPr>
    </a:lvl4pPr>
    <a:lvl5pPr marL="1828800" algn="l" defTabSz="914400" rtl="0" eaLnBrk="1" latinLnBrk="0" hangingPunct="1">
      <a:defRPr sz="1200" kern="1200">
        <a:solidFill>
          <a:schemeClr val="tx1"/>
        </a:solidFill>
        <a:latin typeface="方正正大黑简体" pitchFamily="2" charset="-122"/>
        <a:ea typeface="方正正大黑简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9"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68.xml"/><Relationship Id="rId3" Type="http://schemas.openxmlformats.org/officeDocument/2006/relationships/tags" Target="../tags/tag63.xml"/><Relationship Id="rId7" Type="http://schemas.openxmlformats.org/officeDocument/2006/relationships/tags" Target="../tags/tag6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76.xml"/><Relationship Id="rId3" Type="http://schemas.openxmlformats.org/officeDocument/2006/relationships/tags" Target="../tags/tag71.xml"/><Relationship Id="rId7" Type="http://schemas.openxmlformats.org/officeDocument/2006/relationships/tags" Target="../tags/tag7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92.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08.xml"/><Relationship Id="rId3" Type="http://schemas.openxmlformats.org/officeDocument/2006/relationships/tags" Target="../tags/tag103.xml"/><Relationship Id="rId7" Type="http://schemas.openxmlformats.org/officeDocument/2006/relationships/tags" Target="../tags/tag107.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9"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4.xml"/><Relationship Id="rId3" Type="http://schemas.openxmlformats.org/officeDocument/2006/relationships/tags" Target="../tags/tag119.xml"/><Relationship Id="rId7" Type="http://schemas.openxmlformats.org/officeDocument/2006/relationships/tags" Target="../tags/tag123.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32.xml"/><Relationship Id="rId3" Type="http://schemas.openxmlformats.org/officeDocument/2006/relationships/tags" Target="../tags/tag127.xml"/><Relationship Id="rId7" Type="http://schemas.openxmlformats.org/officeDocument/2006/relationships/tags" Target="../tags/tag131.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140.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48.xml"/><Relationship Id="rId3" Type="http://schemas.openxmlformats.org/officeDocument/2006/relationships/tags" Target="../tags/tag143.xml"/><Relationship Id="rId7" Type="http://schemas.openxmlformats.org/officeDocument/2006/relationships/tags" Target="../tags/tag147.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156.xml"/><Relationship Id="rId3" Type="http://schemas.openxmlformats.org/officeDocument/2006/relationships/tags" Target="../tags/tag151.xml"/><Relationship Id="rId7" Type="http://schemas.openxmlformats.org/officeDocument/2006/relationships/tags" Target="../tags/tag155.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9"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64.xml"/><Relationship Id="rId3" Type="http://schemas.openxmlformats.org/officeDocument/2006/relationships/tags" Target="../tags/tag159.xml"/><Relationship Id="rId7" Type="http://schemas.openxmlformats.org/officeDocument/2006/relationships/tags" Target="../tags/tag163.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9"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172.xml"/><Relationship Id="rId3" Type="http://schemas.openxmlformats.org/officeDocument/2006/relationships/tags" Target="../tags/tag167.xml"/><Relationship Id="rId7" Type="http://schemas.openxmlformats.org/officeDocument/2006/relationships/tags" Target="../tags/tag171.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9"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180.xml"/><Relationship Id="rId3" Type="http://schemas.openxmlformats.org/officeDocument/2006/relationships/tags" Target="../tags/tag175.xml"/><Relationship Id="rId7" Type="http://schemas.openxmlformats.org/officeDocument/2006/relationships/tags" Target="../tags/tag179.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9"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88.xml"/><Relationship Id="rId3" Type="http://schemas.openxmlformats.org/officeDocument/2006/relationships/tags" Target="../tags/tag183.xml"/><Relationship Id="rId7" Type="http://schemas.openxmlformats.org/officeDocument/2006/relationships/tags" Target="../tags/tag187.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9"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96.xml"/><Relationship Id="rId3" Type="http://schemas.openxmlformats.org/officeDocument/2006/relationships/tags" Target="../tags/tag191.xml"/><Relationship Id="rId7" Type="http://schemas.openxmlformats.org/officeDocument/2006/relationships/tags" Target="../tags/tag195.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tags" Target="../tags/tag192.xml"/><Relationship Id="rId9"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204.xml"/><Relationship Id="rId3" Type="http://schemas.openxmlformats.org/officeDocument/2006/relationships/tags" Target="../tags/tag199.xml"/><Relationship Id="rId7" Type="http://schemas.openxmlformats.org/officeDocument/2006/relationships/tags" Target="../tags/tag203.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 Id="rId9"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212.xml"/><Relationship Id="rId3" Type="http://schemas.openxmlformats.org/officeDocument/2006/relationships/tags" Target="../tags/tag207.xml"/><Relationship Id="rId7" Type="http://schemas.openxmlformats.org/officeDocument/2006/relationships/tags" Target="../tags/tag211.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220.xml"/><Relationship Id="rId3" Type="http://schemas.openxmlformats.org/officeDocument/2006/relationships/tags" Target="../tags/tag215.xml"/><Relationship Id="rId7" Type="http://schemas.openxmlformats.org/officeDocument/2006/relationships/tags" Target="../tags/tag219.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9"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228.xml"/><Relationship Id="rId3" Type="http://schemas.openxmlformats.org/officeDocument/2006/relationships/tags" Target="../tags/tag223.xml"/><Relationship Id="rId7" Type="http://schemas.openxmlformats.org/officeDocument/2006/relationships/tags" Target="../tags/tag227.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236.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tags" Target="../tags/tag232.xml"/><Relationship Id="rId9"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244.xml"/><Relationship Id="rId3" Type="http://schemas.openxmlformats.org/officeDocument/2006/relationships/tags" Target="../tags/tag239.xml"/><Relationship Id="rId7" Type="http://schemas.openxmlformats.org/officeDocument/2006/relationships/tags" Target="../tags/tag243.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tags" Target="../tags/tag240.xml"/><Relationship Id="rId9"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252.xml"/><Relationship Id="rId3" Type="http://schemas.openxmlformats.org/officeDocument/2006/relationships/tags" Target="../tags/tag247.xml"/><Relationship Id="rId7" Type="http://schemas.openxmlformats.org/officeDocument/2006/relationships/tags" Target="../tags/tag251.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tags" Target="../tags/tag248.xml"/><Relationship Id="rId9"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260.xml"/><Relationship Id="rId3" Type="http://schemas.openxmlformats.org/officeDocument/2006/relationships/tags" Target="../tags/tag255.xml"/><Relationship Id="rId7" Type="http://schemas.openxmlformats.org/officeDocument/2006/relationships/tags" Target="../tags/tag259.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276.xml"/><Relationship Id="rId3" Type="http://schemas.openxmlformats.org/officeDocument/2006/relationships/tags" Target="../tags/tag271.xml"/><Relationship Id="rId7" Type="http://schemas.openxmlformats.org/officeDocument/2006/relationships/tags" Target="../tags/tag275.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5" Type="http://schemas.openxmlformats.org/officeDocument/2006/relationships/tags" Target="../tags/tag281.xml"/><Relationship Id="rId4" Type="http://schemas.openxmlformats.org/officeDocument/2006/relationships/tags" Target="../tags/tag280.xml"/><Relationship Id="rId9"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5" Type="http://schemas.openxmlformats.org/officeDocument/2006/relationships/tags" Target="../tags/tag289.xml"/><Relationship Id="rId4" Type="http://schemas.openxmlformats.org/officeDocument/2006/relationships/tags" Target="../tags/tag288.xml"/><Relationship Id="rId9"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8" Type="http://schemas.openxmlformats.org/officeDocument/2006/relationships/tags" Target="../tags/tag300.xml"/><Relationship Id="rId3" Type="http://schemas.openxmlformats.org/officeDocument/2006/relationships/tags" Target="../tags/tag295.xml"/><Relationship Id="rId7" Type="http://schemas.openxmlformats.org/officeDocument/2006/relationships/tags" Target="../tags/tag299.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5" Type="http://schemas.openxmlformats.org/officeDocument/2006/relationships/tags" Target="../tags/tag297.xml"/><Relationship Id="rId4" Type="http://schemas.openxmlformats.org/officeDocument/2006/relationships/tags" Target="../tags/tag296.xml"/><Relationship Id="rId9"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308.xml"/><Relationship Id="rId3" Type="http://schemas.openxmlformats.org/officeDocument/2006/relationships/tags" Target="../tags/tag303.xml"/><Relationship Id="rId7" Type="http://schemas.openxmlformats.org/officeDocument/2006/relationships/tags" Target="../tags/tag307.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tags" Target="../tags/tag306.xml"/><Relationship Id="rId5" Type="http://schemas.openxmlformats.org/officeDocument/2006/relationships/tags" Target="../tags/tag305.xml"/><Relationship Id="rId4" Type="http://schemas.openxmlformats.org/officeDocument/2006/relationships/tags" Target="../tags/tag304.xml"/><Relationship Id="rId9"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5" Type="http://schemas.openxmlformats.org/officeDocument/2006/relationships/tags" Target="../tags/tag313.xml"/><Relationship Id="rId10" Type="http://schemas.openxmlformats.org/officeDocument/2006/relationships/hyperlink" Target="http://www.1ppt.com/hangye/" TargetMode="External"/><Relationship Id="rId4" Type="http://schemas.openxmlformats.org/officeDocument/2006/relationships/tags" Target="../tags/tag312.xml"/><Relationship Id="rId9"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319.xml"/><Relationship Id="rId2" Type="http://schemas.openxmlformats.org/officeDocument/2006/relationships/tags" Target="../tags/tag318.xml"/><Relationship Id="rId1" Type="http://schemas.openxmlformats.org/officeDocument/2006/relationships/tags" Target="../tags/tag317.xml"/><Relationship Id="rId5" Type="http://schemas.openxmlformats.org/officeDocument/2006/relationships/slideMaster" Target="../slideMasters/slideMaster1.xml"/><Relationship Id="rId4" Type="http://schemas.openxmlformats.org/officeDocument/2006/relationships/tags" Target="../tags/tag320.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326.xml"/><Relationship Id="rId7" Type="http://schemas.openxmlformats.org/officeDocument/2006/relationships/slideMaster" Target="../slideMasters/slideMaster1.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tags" Target="../tags/tag329.xml"/><Relationship Id="rId5" Type="http://schemas.openxmlformats.org/officeDocument/2006/relationships/tags" Target="../tags/tag328.xml"/><Relationship Id="rId4" Type="http://schemas.openxmlformats.org/officeDocument/2006/relationships/tags" Target="../tags/tag327.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33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Master" Target="../slideMasters/slideMaster1.xml"/><Relationship Id="rId5" Type="http://schemas.openxmlformats.org/officeDocument/2006/relationships/tags" Target="../tags/tag334.xml"/><Relationship Id="rId4" Type="http://schemas.openxmlformats.org/officeDocument/2006/relationships/tags" Target="../tags/tag333.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337.xml"/><Relationship Id="rId2" Type="http://schemas.openxmlformats.org/officeDocument/2006/relationships/tags" Target="../tags/tag336.xml"/><Relationship Id="rId1" Type="http://schemas.openxmlformats.org/officeDocument/2006/relationships/tags" Target="../tags/tag335.xml"/><Relationship Id="rId5" Type="http://schemas.openxmlformats.org/officeDocument/2006/relationships/slideMaster" Target="../slideMasters/slideMaster1.xml"/><Relationship Id="rId4" Type="http://schemas.openxmlformats.org/officeDocument/2006/relationships/tags" Target="../tags/tag338.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341.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Master" Target="../slideMasters/slideMaster1.xml"/><Relationship Id="rId5" Type="http://schemas.openxmlformats.org/officeDocument/2006/relationships/tags" Target="../tags/tag343.xml"/><Relationship Id="rId4" Type="http://schemas.openxmlformats.org/officeDocument/2006/relationships/tags" Target="../tags/tag34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2023/12/11</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2023/12/11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2023/12/11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2023/12/11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65710270"/>
      </p:ext>
    </p:extLst>
  </p:cSld>
  <p:clrMapOvr>
    <a:masterClrMapping/>
  </p:clrMapOvr>
  <p:hf sldNum="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2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053748847"/>
      </p:ext>
    </p:extLst>
  </p:cSld>
  <p:clrMapOvr>
    <a:masterClrMapping/>
  </p:clrMapOvr>
  <p:hf sldNum="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3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901397486"/>
      </p:ext>
    </p:extLst>
  </p:cSld>
  <p:clrMapOvr>
    <a:masterClrMapping/>
  </p:clrMapOvr>
  <p:hf sldNum="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4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913858100"/>
      </p:ext>
    </p:extLst>
  </p:cSld>
  <p:clrMapOvr>
    <a:masterClrMapping/>
  </p:clrMapOvr>
  <p:hf sldNum="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5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033103809"/>
      </p:ext>
    </p:extLst>
  </p:cSld>
  <p:clrMapOvr>
    <a:masterClrMapping/>
  </p:clrMapOvr>
  <p:hf sldNum="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6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900212487"/>
      </p:ext>
    </p:extLst>
  </p:cSld>
  <p:clrMapOvr>
    <a:masterClrMapping/>
  </p:clrMapOvr>
  <p:hf sldNum="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7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738165675"/>
      </p:ext>
    </p:extLst>
  </p:cSld>
  <p:clrMapOvr>
    <a:masterClrMapping/>
  </p:clrMapOvr>
  <p:hf sldNum="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8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835053764"/>
      </p:ext>
    </p:extLst>
  </p:cSld>
  <p:clrMapOvr>
    <a:masterClrMapping/>
  </p:clrMapOvr>
  <p:hf sldNum="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9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434924081"/>
      </p:ext>
    </p:extLst>
  </p:cSld>
  <p:clrMapOvr>
    <a:masterClrMapping/>
  </p:clrMapOvr>
  <p:hf sldNum="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10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517927316"/>
      </p:ext>
    </p:extLst>
  </p:cSld>
  <p:clrMapOvr>
    <a:masterClrMapping/>
  </p:clrMapOvr>
  <p:hf sldNum="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1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179982361"/>
      </p:ext>
    </p:extLst>
  </p:cSld>
  <p:clrMapOvr>
    <a:masterClrMapping/>
  </p:clrMapOvr>
  <p:hf sldNum="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2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228217655"/>
      </p:ext>
    </p:extLst>
  </p:cSld>
  <p:clrMapOvr>
    <a:masterClrMapping/>
  </p:clrMapOvr>
  <p:hf sldNum="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13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703152903"/>
      </p:ext>
    </p:extLst>
  </p:cSld>
  <p:clrMapOvr>
    <a:masterClrMapping/>
  </p:clrMapOvr>
  <p:hf sldNum="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4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478065210"/>
      </p:ext>
    </p:extLst>
  </p:cSld>
  <p:clrMapOvr>
    <a:masterClrMapping/>
  </p:clrMapOvr>
  <p:hf sldNum="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5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068634439"/>
      </p:ext>
    </p:extLst>
  </p:cSld>
  <p:clrMapOvr>
    <a:masterClrMapping/>
  </p:clrMapOvr>
  <p:hf sldNum="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16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537764699"/>
      </p:ext>
    </p:extLst>
  </p:cSld>
  <p:clrMapOvr>
    <a:masterClrMapping/>
  </p:clrMapOvr>
  <p:hf sldNum="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17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257364939"/>
      </p:ext>
    </p:extLst>
  </p:cSld>
  <p:clrMapOvr>
    <a:masterClrMapping/>
  </p:clrMapOvr>
  <p:hf sldNum="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18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840821536"/>
      </p:ext>
    </p:extLst>
  </p:cSld>
  <p:clrMapOvr>
    <a:masterClrMapping/>
  </p:clrMapOvr>
  <p:hf sldNum="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9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003699923"/>
      </p:ext>
    </p:extLst>
  </p:cSld>
  <p:clrMapOvr>
    <a:masterClrMapping/>
  </p:clrMapOvr>
  <p:hf sldNum="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20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971498900"/>
      </p:ext>
    </p:extLst>
  </p:cSld>
  <p:clrMapOvr>
    <a:masterClrMapping/>
  </p:clrMapOvr>
  <p:hf sldNum="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21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837108177"/>
      </p:ext>
    </p:extLst>
  </p:cSld>
  <p:clrMapOvr>
    <a:masterClrMapping/>
  </p:clrMapOvr>
  <p:hf sldNum="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22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960020914"/>
      </p:ext>
    </p:extLst>
  </p:cSld>
  <p:clrMapOvr>
    <a:masterClrMapping/>
  </p:clrMapOvr>
  <p:hf sldNum="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23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593741446"/>
      </p:ext>
    </p:extLst>
  </p:cSld>
  <p:clrMapOvr>
    <a:masterClrMapping/>
  </p:clrMapOvr>
  <p:hf sldNum="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24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046770511"/>
      </p:ext>
    </p:extLst>
  </p:cSld>
  <p:clrMapOvr>
    <a:masterClrMapping/>
  </p:clrMapOvr>
  <p:hf sldNum="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5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711742484"/>
      </p:ext>
    </p:extLst>
  </p:cSld>
  <p:clrMapOvr>
    <a:masterClrMapping/>
  </p:clrMapOvr>
  <p:hf sldNum="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6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642988157"/>
      </p:ext>
    </p:extLst>
  </p:cSld>
  <p:clrMapOvr>
    <a:masterClrMapping/>
  </p:clrMapOvr>
  <p:hf sldNum="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27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537524895"/>
      </p:ext>
    </p:extLst>
  </p:cSld>
  <p:clrMapOvr>
    <a:masterClrMapping/>
  </p:clrMapOvr>
  <p:hf sldNum="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28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73044516"/>
      </p:ext>
    </p:extLst>
  </p:cSld>
  <p:clrMapOvr>
    <a:masterClrMapping/>
  </p:clrMapOvr>
  <p:hf sldNum="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29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792535514"/>
      </p:ext>
    </p:extLst>
  </p:cSld>
  <p:clrMapOvr>
    <a:masterClrMapping/>
  </p:clrMapOvr>
  <p:hf sldNum="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0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329728423"/>
      </p:ext>
    </p:extLst>
  </p:cSld>
  <p:clrMapOvr>
    <a:masterClrMapping/>
  </p:clrMapOvr>
  <p:hf sldNum="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1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105395710"/>
      </p:ext>
    </p:extLst>
  </p:cSld>
  <p:clrMapOvr>
    <a:masterClrMapping/>
  </p:clrMapOvr>
  <p:hf sldNum="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32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060433499"/>
      </p:ext>
    </p:extLst>
  </p:cSld>
  <p:clrMapOvr>
    <a:masterClrMapping/>
  </p:clrMapOvr>
  <p:hf sldNum="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33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83882958"/>
      </p:ext>
    </p:extLst>
  </p:cSld>
  <p:clrMapOvr>
    <a:masterClrMapping/>
  </p:clrMapOvr>
  <p:hf sldNum="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34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321512849"/>
      </p:ext>
    </p:extLst>
  </p:cSld>
  <p:clrMapOvr>
    <a:masterClrMapping/>
  </p:clrMapOvr>
  <p:hf sldNum="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35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2023/12/11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
        <p:nvSpPr>
          <p:cNvPr id="10" name="TextBox 9"/>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10"/>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10"/>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10"/>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p>
        </p:txBody>
      </p:sp>
    </p:spTree>
    <p:extLst>
      <p:ext uri="{BB962C8B-B14F-4D97-AF65-F5344CB8AC3E}">
        <p14:creationId xmlns:p14="http://schemas.microsoft.com/office/powerpoint/2010/main" val="3438216009"/>
      </p:ext>
    </p:extLst>
  </p:cSld>
  <p:clrMapOvr>
    <a:masterClrMapping/>
  </p:clrMapOvr>
  <p:hf sldNum="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2023/12/11</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hf sldNum="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2023/12/11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hf sldNum="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2023/12/11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hf sldNum="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2023/12/11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hf sldNum="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2023/12/11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hf sldNum="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2023/12/11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hf sldNum="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2023/12/11</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6499394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2023/12/11</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5259691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59268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50"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ags" Target="../tags/tag7.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2.xml"/><Relationship Id="rId8" Type="http://schemas.openxmlformats.org/officeDocument/2006/relationships/slideLayout" Target="../slideLayouts/slideLayout8.xml"/><Relationship Id="rId51" Type="http://schemas.openxmlformats.org/officeDocument/2006/relationships/tags" Target="../tags/tag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49"/>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50"/>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51"/>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ea typeface="方正正大黑简体" pitchFamily="2" charset="-122"/>
              </a:defRPr>
            </a:lvl1pPr>
          </a:lstStyle>
          <a:p>
            <a:fld id="{760FBDFE-C587-4B4C-A407-44438C67B59E}" type="datetimeFigureOut">
              <a:rPr lang="zh-CN" altLang="en-US" smtClean="0"/>
              <a:pPr/>
              <a:t>2023/12/11</a:t>
            </a:fld>
            <a:endParaRPr lang="zh-CN" altLang="en-US" dirty="0"/>
          </a:p>
        </p:txBody>
      </p:sp>
      <p:sp>
        <p:nvSpPr>
          <p:cNvPr id="5" name="页脚占位符 4"/>
          <p:cNvSpPr>
            <a:spLocks noGrp="1"/>
          </p:cNvSpPr>
          <p:nvPr>
            <p:ph type="ftr" sz="quarter" idx="3"/>
            <p:custDataLst>
              <p:tags r:id="rId52"/>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ea typeface="方正正大黑简体" pitchFamily="2" charset="-122"/>
              </a:defRPr>
            </a:lvl1pPr>
          </a:lstStyle>
          <a:p>
            <a:endParaRPr lang="zh-CN" altLang="en-US" dirty="0"/>
          </a:p>
        </p:txBody>
      </p:sp>
      <p:sp>
        <p:nvSpPr>
          <p:cNvPr id="6" name="灯片编号占位符 5"/>
          <p:cNvSpPr>
            <a:spLocks noGrp="1"/>
          </p:cNvSpPr>
          <p:nvPr>
            <p:ph type="sldNum" sz="quarter" idx="4"/>
            <p:custDataLst>
              <p:tags r:id="rId53"/>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ea typeface="方正正大黑简体" pitchFamily="2" charset="-122"/>
              </a:defRPr>
            </a:lvl1pPr>
          </a:lstStyle>
          <a:p>
            <a:fld id="{49AE70B2-8BF9-45C0-BB95-33D1B9D3A854}" type="slidenum">
              <a:rPr lang="zh-CN" altLang="en-US" smtClean="0"/>
              <a:pPr/>
              <a:t>‹#›</a:t>
            </a:fld>
            <a:endParaRPr lang="zh-CN" altLang="en-US" dirty="0"/>
          </a:p>
        </p:txBody>
      </p:sp>
    </p:spTree>
    <p:custDataLst>
      <p:tags r:id="rId4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 id="2147483683" r:id="rId29"/>
    <p:sldLayoutId id="2147483684" r:id="rId30"/>
    <p:sldLayoutId id="2147483685" r:id="rId31"/>
    <p:sldLayoutId id="2147483686" r:id="rId32"/>
    <p:sldLayoutId id="2147483687" r:id="rId33"/>
    <p:sldLayoutId id="2147483688" r:id="rId34"/>
    <p:sldLayoutId id="2147483689" r:id="rId35"/>
    <p:sldLayoutId id="2147483690" r:id="rId36"/>
    <p:sldLayoutId id="2147483691" r:id="rId37"/>
    <p:sldLayoutId id="2147483692" r:id="rId38"/>
    <p:sldLayoutId id="2147483693" r:id="rId39"/>
    <p:sldLayoutId id="2147483694" r:id="rId40"/>
    <p:sldLayoutId id="2147483654" r:id="rId41"/>
    <p:sldLayoutId id="2147483655" r:id="rId42"/>
    <p:sldLayoutId id="2147483656" r:id="rId43"/>
    <p:sldLayoutId id="2147483657" r:id="rId44"/>
    <p:sldLayoutId id="2147483658" r:id="rId45"/>
    <p:sldLayoutId id="2147483659" r:id="rId46"/>
  </p:sldLayoutIdLst>
  <p:hf sldNum="0" ft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方正正大黑简体" pitchFamily="2"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方正正大黑简体" pitchFamily="2"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方正正大黑简体" pitchFamily="2"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方正正大黑简体" pitchFamily="2"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方正正大黑简体" pitchFamily="2"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方正正大黑简体"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82342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44.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4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46.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4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4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49.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50.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5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5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53.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354.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矩形 12"/>
          <p:cNvSpPr/>
          <p:nvPr/>
        </p:nvSpPr>
        <p:spPr>
          <a:xfrm rot="10800000">
            <a:off x="591820" y="0"/>
            <a:ext cx="11600180" cy="6858635"/>
          </a:xfrm>
          <a:prstGeom prst="rect">
            <a:avLst/>
          </a:prstGeom>
          <a:gradFill>
            <a:gsLst>
              <a:gs pos="32000">
                <a:srgbClr val="0ACCC4">
                  <a:alpha val="0"/>
                </a:srgbClr>
              </a:gs>
              <a:gs pos="73000">
                <a:srgbClr val="153E4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16" name="文本框 15"/>
          <p:cNvSpPr txBox="1"/>
          <p:nvPr/>
        </p:nvSpPr>
        <p:spPr>
          <a:xfrm>
            <a:off x="5937866" y="2519045"/>
            <a:ext cx="6340197" cy="1323439"/>
          </a:xfrm>
          <a:prstGeom prst="rect">
            <a:avLst/>
          </a:prstGeom>
          <a:noFill/>
        </p:spPr>
        <p:txBody>
          <a:bodyPr wrap="none" rtlCol="0">
            <a:spAutoFit/>
          </a:bodyPr>
          <a:lstStyle/>
          <a:p>
            <a:pPr algn="l"/>
            <a:r>
              <a:rPr lang="zh-CN" altLang="en-US" sz="8000" dirty="0">
                <a:gradFill>
                  <a:gsLst>
                    <a:gs pos="0">
                      <a:srgbClr val="FFFF00"/>
                    </a:gs>
                    <a:gs pos="100000">
                      <a:srgbClr val="0ACCC4"/>
                    </a:gs>
                  </a:gsLst>
                  <a:lin ang="0" scaled="0"/>
                </a:gradFill>
                <a:latin typeface="优设标题黑" panose="00000500000000000000" pitchFamily="2" charset="-122"/>
                <a:ea typeface="优设标题黑" panose="00000500000000000000" pitchFamily="2" charset="-122"/>
                <a:sym typeface="Arial"/>
              </a:rPr>
              <a:t>车牌识别系统</a:t>
            </a:r>
          </a:p>
        </p:txBody>
      </p:sp>
      <p:sp>
        <p:nvSpPr>
          <p:cNvPr id="17" name="文本框 16"/>
          <p:cNvSpPr txBox="1"/>
          <p:nvPr/>
        </p:nvSpPr>
        <p:spPr>
          <a:xfrm>
            <a:off x="5772878" y="3667125"/>
            <a:ext cx="5971507" cy="523220"/>
          </a:xfrm>
          <a:prstGeom prst="rect">
            <a:avLst/>
          </a:prstGeom>
          <a:noFill/>
        </p:spPr>
        <p:txBody>
          <a:bodyPr wrap="none" rtlCol="0">
            <a:spAutoFit/>
          </a:bodyPr>
          <a:lstStyle/>
          <a:p>
            <a:pPr algn="r"/>
            <a:r>
              <a:rPr lang="zh-CN" altLang="en-US" sz="2800" dirty="0">
                <a:gradFill>
                  <a:gsLst>
                    <a:gs pos="0">
                      <a:srgbClr val="FFFF00"/>
                    </a:gs>
                    <a:gs pos="100000">
                      <a:srgbClr val="0ACCC4"/>
                    </a:gs>
                  </a:gsLst>
                  <a:lin ang="0" scaled="0"/>
                </a:gradFill>
                <a:latin typeface="Arial"/>
                <a:ea typeface="微软雅黑"/>
                <a:cs typeface="庞门正道标题体" panose="02010600030101010101" charset="-122"/>
                <a:sym typeface="Arial"/>
              </a:rPr>
              <a:t>基于</a:t>
            </a:r>
            <a:r>
              <a:rPr lang="en-US" altLang="zh-CN" sz="2800" dirty="0">
                <a:gradFill>
                  <a:gsLst>
                    <a:gs pos="0">
                      <a:srgbClr val="FFFF00"/>
                    </a:gs>
                    <a:gs pos="100000">
                      <a:srgbClr val="0ACCC4"/>
                    </a:gs>
                  </a:gsLst>
                  <a:lin ang="0" scaled="0"/>
                </a:gradFill>
                <a:latin typeface="Arial"/>
                <a:ea typeface="微软雅黑"/>
                <a:cs typeface="庞门正道标题体" panose="02010600030101010101" charset="-122"/>
                <a:sym typeface="Arial"/>
              </a:rPr>
              <a:t>Python</a:t>
            </a:r>
            <a:r>
              <a:rPr lang="zh-CN" altLang="en-US" sz="2800" dirty="0">
                <a:gradFill>
                  <a:gsLst>
                    <a:gs pos="0">
                      <a:srgbClr val="FFFF00"/>
                    </a:gs>
                    <a:gs pos="100000">
                      <a:srgbClr val="0ACCC4"/>
                    </a:gs>
                  </a:gsLst>
                  <a:lin ang="0" scaled="0"/>
                </a:gradFill>
                <a:latin typeface="Arial"/>
                <a:ea typeface="微软雅黑"/>
                <a:cs typeface="庞门正道标题体" panose="02010600030101010101" charset="-122"/>
                <a:sym typeface="Arial"/>
              </a:rPr>
              <a:t>车牌识别和分类系统实现</a:t>
            </a:r>
          </a:p>
        </p:txBody>
      </p:sp>
      <p:sp>
        <p:nvSpPr>
          <p:cNvPr id="7" name="文本框 6"/>
          <p:cNvSpPr txBox="1"/>
          <p:nvPr/>
        </p:nvSpPr>
        <p:spPr>
          <a:xfrm>
            <a:off x="5937866" y="690245"/>
            <a:ext cx="5440699" cy="923330"/>
          </a:xfrm>
          <a:prstGeom prst="rect">
            <a:avLst/>
          </a:prstGeom>
          <a:noFill/>
        </p:spPr>
        <p:txBody>
          <a:bodyPr wrap="square" rtlCol="0">
            <a:spAutoFit/>
          </a:bodyPr>
          <a:lstStyle/>
          <a:p>
            <a:pPr algn="r"/>
            <a:r>
              <a:rPr lang="en-US" altLang="zh-CN" sz="5400" b="1" cap="all" dirty="0">
                <a:solidFill>
                  <a:srgbClr val="20606D"/>
                </a:solidFill>
                <a:uFillTx/>
                <a:latin typeface="Arial"/>
                <a:ea typeface="微软雅黑"/>
                <a:sym typeface="Arial"/>
              </a:rPr>
              <a:t>LICENSEPLATE</a:t>
            </a:r>
            <a:r>
              <a:rPr lang="zh-CN" altLang="en-US" sz="5400" b="1" cap="all" dirty="0">
                <a:solidFill>
                  <a:srgbClr val="20606D"/>
                </a:solidFill>
                <a:uFillTx/>
                <a:latin typeface="Arial"/>
                <a:ea typeface="微软雅黑"/>
                <a:sym typeface="Arial"/>
              </a:rPr>
              <a:t> </a:t>
            </a:r>
          </a:p>
        </p:txBody>
      </p:sp>
      <p:sp>
        <p:nvSpPr>
          <p:cNvPr id="3" name="文本框 2"/>
          <p:cNvSpPr txBox="1"/>
          <p:nvPr/>
        </p:nvSpPr>
        <p:spPr>
          <a:xfrm>
            <a:off x="6609970" y="1412875"/>
            <a:ext cx="5421677" cy="707886"/>
          </a:xfrm>
          <a:prstGeom prst="rect">
            <a:avLst/>
          </a:prstGeom>
          <a:noFill/>
        </p:spPr>
        <p:txBody>
          <a:bodyPr wrap="none" rtlCol="0">
            <a:spAutoFit/>
          </a:bodyPr>
          <a:lstStyle/>
          <a:p>
            <a:pPr algn="l"/>
            <a:r>
              <a:rPr lang="en-US" altLang="zh-CN" sz="4000" b="1" cap="all" dirty="0">
                <a:solidFill>
                  <a:srgbClr val="20606D"/>
                </a:solidFill>
                <a:uFillTx/>
                <a:latin typeface="Arial"/>
                <a:ea typeface="微软雅黑"/>
                <a:sym typeface="Arial"/>
              </a:rPr>
              <a:t>IDENTIFY&amp;CLASSIFY</a:t>
            </a:r>
            <a:endParaRPr lang="zh-CN" altLang="en-US" sz="4000" b="1" cap="all" dirty="0">
              <a:solidFill>
                <a:srgbClr val="20606D"/>
              </a:solidFill>
              <a:uFillTx/>
              <a:latin typeface="Arial"/>
              <a:ea typeface="微软雅黑"/>
              <a:sym typeface="Arial"/>
            </a:endParaRPr>
          </a:p>
        </p:txBody>
      </p:sp>
      <p:sp>
        <p:nvSpPr>
          <p:cNvPr id="5" name="文本框 4"/>
          <p:cNvSpPr txBox="1"/>
          <p:nvPr/>
        </p:nvSpPr>
        <p:spPr>
          <a:xfrm>
            <a:off x="7820025" y="2063750"/>
            <a:ext cx="3537585" cy="460375"/>
          </a:xfrm>
          <a:prstGeom prst="rect">
            <a:avLst/>
          </a:prstGeom>
          <a:noFill/>
        </p:spPr>
        <p:txBody>
          <a:bodyPr wrap="square" rtlCol="0">
            <a:spAutoFit/>
          </a:bodyPr>
          <a:lstStyle/>
          <a:p>
            <a:pPr algn="r"/>
            <a:r>
              <a:rPr lang="zh-CN" altLang="en-US" sz="2400" dirty="0">
                <a:solidFill>
                  <a:schemeClr val="bg1"/>
                </a:solidFill>
                <a:latin typeface="Arial"/>
                <a:ea typeface="微软雅黑"/>
                <a:sym typeface="Arial"/>
              </a:rPr>
              <a:t>第一小组作品</a:t>
            </a:r>
          </a:p>
        </p:txBody>
      </p:sp>
      <p:cxnSp>
        <p:nvCxnSpPr>
          <p:cNvPr id="4" name="直接连接符 3"/>
          <p:cNvCxnSpPr/>
          <p:nvPr/>
        </p:nvCxnSpPr>
        <p:spPr>
          <a:xfrm flipH="1">
            <a:off x="8480425" y="4222115"/>
            <a:ext cx="3242945" cy="0"/>
          </a:xfrm>
          <a:prstGeom prst="line">
            <a:avLst/>
          </a:prstGeom>
          <a:ln>
            <a:gradFill>
              <a:gsLst>
                <a:gs pos="0">
                  <a:srgbClr val="FFFF00"/>
                </a:gs>
                <a:gs pos="100000">
                  <a:srgbClr val="0ACCC4"/>
                </a:gs>
              </a:gsLst>
              <a:lin ang="10800000" scaled="1"/>
            </a:gra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8670290" y="5980430"/>
            <a:ext cx="1239520" cy="311785"/>
          </a:xfrm>
          <a:prstGeom prst="rect">
            <a:avLst/>
          </a:prstGeom>
          <a:noFill/>
          <a:ln>
            <a:solidFill>
              <a:srgbClr val="0ACC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9" name="文本框 8"/>
          <p:cNvSpPr txBox="1"/>
          <p:nvPr/>
        </p:nvSpPr>
        <p:spPr>
          <a:xfrm>
            <a:off x="8703310" y="6028508"/>
            <a:ext cx="1210588" cy="246221"/>
          </a:xfrm>
          <a:prstGeom prst="rect">
            <a:avLst/>
          </a:prstGeom>
          <a:noFill/>
        </p:spPr>
        <p:txBody>
          <a:bodyPr wrap="none" rtlCol="0">
            <a:spAutoFit/>
          </a:bodyPr>
          <a:lstStyle/>
          <a:p>
            <a:pPr algn="l"/>
            <a:r>
              <a:rPr lang="zh-CN" altLang="en-US" sz="1000" dirty="0">
                <a:solidFill>
                  <a:schemeClr val="bg1"/>
                </a:solidFill>
                <a:latin typeface="Arial"/>
                <a:ea typeface="微软雅黑"/>
                <a:cs typeface="庞门正道标题体" panose="02010600030101010101" charset="-122"/>
                <a:sym typeface="Arial"/>
              </a:rPr>
              <a:t>汇报人：第一小组</a:t>
            </a:r>
          </a:p>
        </p:txBody>
      </p:sp>
      <p:sp>
        <p:nvSpPr>
          <p:cNvPr id="14" name="矩形 13"/>
          <p:cNvSpPr/>
          <p:nvPr/>
        </p:nvSpPr>
        <p:spPr>
          <a:xfrm>
            <a:off x="10038715" y="5980430"/>
            <a:ext cx="1239520" cy="311785"/>
          </a:xfrm>
          <a:prstGeom prst="rect">
            <a:avLst/>
          </a:prstGeom>
          <a:noFill/>
          <a:ln>
            <a:solidFill>
              <a:srgbClr val="0ACC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15" name="文本框 14"/>
          <p:cNvSpPr txBox="1"/>
          <p:nvPr/>
        </p:nvSpPr>
        <p:spPr>
          <a:xfrm>
            <a:off x="10130790" y="6024698"/>
            <a:ext cx="1119217" cy="246221"/>
          </a:xfrm>
          <a:prstGeom prst="rect">
            <a:avLst/>
          </a:prstGeom>
          <a:noFill/>
        </p:spPr>
        <p:txBody>
          <a:bodyPr wrap="none" rtlCol="0">
            <a:spAutoFit/>
          </a:bodyPr>
          <a:lstStyle/>
          <a:p>
            <a:pPr algn="l"/>
            <a:r>
              <a:rPr lang="zh-CN" altLang="en-US" sz="1000" dirty="0">
                <a:solidFill>
                  <a:schemeClr val="bg1"/>
                </a:solidFill>
                <a:latin typeface="Arial"/>
                <a:ea typeface="微软雅黑"/>
                <a:cs typeface="庞门正道标题体" panose="02010600030101010101" charset="-122"/>
                <a:sym typeface="Arial"/>
              </a:rPr>
              <a:t>20</a:t>
            </a:r>
            <a:r>
              <a:rPr lang="en-US" altLang="zh-CN" sz="1000" dirty="0">
                <a:solidFill>
                  <a:schemeClr val="bg1"/>
                </a:solidFill>
                <a:latin typeface="Arial"/>
                <a:ea typeface="微软雅黑"/>
                <a:cs typeface="庞门正道标题体" panose="02010600030101010101" charset="-122"/>
                <a:sym typeface="Arial"/>
              </a:rPr>
              <a:t>23 </a:t>
            </a:r>
            <a:r>
              <a:rPr lang="zh-CN" altLang="en-US" sz="1000" dirty="0">
                <a:solidFill>
                  <a:schemeClr val="bg1"/>
                </a:solidFill>
                <a:latin typeface="Arial"/>
                <a:ea typeface="微软雅黑"/>
                <a:cs typeface="庞门正道标题体" panose="02010600030101010101" charset="-122"/>
                <a:sym typeface="Arial"/>
              </a:rPr>
              <a:t>-</a:t>
            </a:r>
            <a:r>
              <a:rPr lang="en-US" altLang="zh-CN" sz="1000" dirty="0">
                <a:solidFill>
                  <a:schemeClr val="bg1"/>
                </a:solidFill>
                <a:latin typeface="Arial"/>
                <a:ea typeface="微软雅黑"/>
                <a:cs typeface="庞门正道标题体" panose="02010600030101010101" charset="-122"/>
                <a:sym typeface="Arial"/>
              </a:rPr>
              <a:t> </a:t>
            </a:r>
            <a:r>
              <a:rPr lang="zh-CN" altLang="en-US" sz="1000" dirty="0">
                <a:solidFill>
                  <a:schemeClr val="bg1"/>
                </a:solidFill>
                <a:latin typeface="Arial"/>
                <a:ea typeface="微软雅黑"/>
                <a:cs typeface="庞门正道标题体" panose="02010600030101010101" charset="-122"/>
                <a:sym typeface="Arial"/>
              </a:rPr>
              <a:t>1</a:t>
            </a:r>
            <a:r>
              <a:rPr lang="en-US" altLang="zh-CN" sz="1000" dirty="0">
                <a:solidFill>
                  <a:schemeClr val="bg1"/>
                </a:solidFill>
                <a:latin typeface="Arial"/>
                <a:ea typeface="微软雅黑"/>
                <a:cs typeface="庞门正道标题体" panose="02010600030101010101" charset="-122"/>
                <a:sym typeface="Arial"/>
              </a:rPr>
              <a:t>2</a:t>
            </a:r>
            <a:r>
              <a:rPr lang="zh-CN" altLang="en-US" sz="1000" dirty="0">
                <a:solidFill>
                  <a:schemeClr val="bg1"/>
                </a:solidFill>
                <a:latin typeface="Arial"/>
                <a:ea typeface="微软雅黑"/>
                <a:cs typeface="庞门正道标题体" panose="02010600030101010101" charset="-122"/>
                <a:sym typeface="Arial"/>
              </a:rPr>
              <a:t>月1</a:t>
            </a:r>
            <a:r>
              <a:rPr lang="en-US" altLang="zh-CN" sz="1000" dirty="0">
                <a:solidFill>
                  <a:schemeClr val="bg1"/>
                </a:solidFill>
                <a:latin typeface="Arial"/>
                <a:ea typeface="微软雅黑"/>
                <a:cs typeface="庞门正道标题体" panose="02010600030101010101" charset="-122"/>
                <a:sym typeface="Arial"/>
              </a:rPr>
              <a:t>3</a:t>
            </a:r>
            <a:r>
              <a:rPr lang="zh-CN" altLang="en-US" sz="1000" dirty="0">
                <a:solidFill>
                  <a:schemeClr val="bg1"/>
                </a:solidFill>
                <a:latin typeface="Arial"/>
                <a:ea typeface="微软雅黑"/>
                <a:cs typeface="庞门正道标题体" panose="02010600030101010101" charset="-122"/>
                <a:sym typeface="Arial"/>
              </a:rPr>
              <a:t>日</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8" name="矩形 27"/>
          <p:cNvSpPr/>
          <p:nvPr/>
        </p:nvSpPr>
        <p:spPr>
          <a:xfrm rot="10800000">
            <a:off x="591820" y="0"/>
            <a:ext cx="11600180" cy="6858635"/>
          </a:xfrm>
          <a:prstGeom prst="rect">
            <a:avLst/>
          </a:prstGeom>
          <a:gradFill>
            <a:gsLst>
              <a:gs pos="32000">
                <a:srgbClr val="0ACCC4">
                  <a:alpha val="0"/>
                </a:srgbClr>
              </a:gs>
              <a:gs pos="73000">
                <a:srgbClr val="153E4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18" name="文本框 17"/>
          <p:cNvSpPr txBox="1"/>
          <p:nvPr/>
        </p:nvSpPr>
        <p:spPr>
          <a:xfrm>
            <a:off x="9537065" y="2581275"/>
            <a:ext cx="1616075" cy="523220"/>
          </a:xfrm>
          <a:prstGeom prst="rect">
            <a:avLst/>
          </a:prstGeom>
          <a:noFill/>
        </p:spPr>
        <p:txBody>
          <a:bodyPr wrap="square" rtlCol="0">
            <a:spAutoFit/>
          </a:bodyPr>
          <a:lstStyle/>
          <a:p>
            <a:pPr algn="l"/>
            <a:r>
              <a:rPr lang="zh-CN" altLang="en-US" sz="2800" dirty="0">
                <a:solidFill>
                  <a:schemeClr val="bg1"/>
                </a:solidFill>
                <a:latin typeface="Arial"/>
                <a:ea typeface="微软雅黑"/>
                <a:cs typeface="庞门正道标题体" panose="02010600030101010101" charset="-122"/>
                <a:sym typeface="Arial"/>
              </a:rPr>
              <a:t>小组分工</a:t>
            </a:r>
          </a:p>
        </p:txBody>
      </p:sp>
      <p:sp>
        <p:nvSpPr>
          <p:cNvPr id="19" name="文本框 18"/>
          <p:cNvSpPr txBox="1"/>
          <p:nvPr/>
        </p:nvSpPr>
        <p:spPr>
          <a:xfrm>
            <a:off x="9498965" y="3377565"/>
            <a:ext cx="1654810" cy="523220"/>
          </a:xfrm>
          <a:prstGeom prst="rect">
            <a:avLst/>
          </a:prstGeom>
          <a:noFill/>
        </p:spPr>
        <p:txBody>
          <a:bodyPr wrap="square" rtlCol="0">
            <a:spAutoFit/>
          </a:bodyPr>
          <a:lstStyle/>
          <a:p>
            <a:pPr algn="dist"/>
            <a:r>
              <a:rPr lang="zh-CN" altLang="en-US" sz="2800" dirty="0">
                <a:solidFill>
                  <a:schemeClr val="bg1"/>
                </a:solidFill>
                <a:latin typeface="Arial"/>
                <a:ea typeface="微软雅黑"/>
                <a:cs typeface="庞门正道标题体" panose="02010600030101010101" charset="-122"/>
                <a:sym typeface="Arial"/>
              </a:rPr>
              <a:t>系统简介</a:t>
            </a:r>
          </a:p>
        </p:txBody>
      </p:sp>
      <p:sp>
        <p:nvSpPr>
          <p:cNvPr id="20" name="文本框 19"/>
          <p:cNvSpPr txBox="1"/>
          <p:nvPr/>
        </p:nvSpPr>
        <p:spPr>
          <a:xfrm>
            <a:off x="8654415" y="2449830"/>
            <a:ext cx="954107" cy="923330"/>
          </a:xfrm>
          <a:prstGeom prst="rect">
            <a:avLst/>
          </a:prstGeom>
          <a:noFill/>
        </p:spPr>
        <p:txBody>
          <a:bodyPr wrap="none" rtlCol="0">
            <a:spAutoFit/>
          </a:bodyPr>
          <a:lstStyle/>
          <a:p>
            <a:r>
              <a:rPr lang="en-US" altLang="zh-CN" sz="5400" dirty="0">
                <a:solidFill>
                  <a:schemeClr val="bg1"/>
                </a:solidFill>
                <a:latin typeface="Arial"/>
                <a:ea typeface="微软雅黑"/>
                <a:cs typeface="庞门正道标题体" panose="02010600030101010101" charset="-122"/>
                <a:sym typeface="Arial"/>
              </a:rPr>
              <a:t>01</a:t>
            </a:r>
          </a:p>
        </p:txBody>
      </p:sp>
      <p:sp>
        <p:nvSpPr>
          <p:cNvPr id="21" name="文本框 20"/>
          <p:cNvSpPr txBox="1"/>
          <p:nvPr/>
        </p:nvSpPr>
        <p:spPr>
          <a:xfrm>
            <a:off x="8629650" y="3250565"/>
            <a:ext cx="954107" cy="923330"/>
          </a:xfrm>
          <a:prstGeom prst="rect">
            <a:avLst/>
          </a:prstGeom>
          <a:noFill/>
        </p:spPr>
        <p:txBody>
          <a:bodyPr wrap="none" rtlCol="0">
            <a:spAutoFit/>
          </a:bodyPr>
          <a:lstStyle/>
          <a:p>
            <a:r>
              <a:rPr lang="en-US" altLang="zh-CN" sz="5400" dirty="0">
                <a:solidFill>
                  <a:schemeClr val="bg1"/>
                </a:solidFill>
                <a:latin typeface="Arial"/>
                <a:ea typeface="微软雅黑"/>
                <a:cs typeface="庞门正道标题体" panose="02010600030101010101" charset="-122"/>
                <a:sym typeface="Arial"/>
              </a:rPr>
              <a:t>02</a:t>
            </a:r>
          </a:p>
        </p:txBody>
      </p:sp>
      <p:sp>
        <p:nvSpPr>
          <p:cNvPr id="22" name="文本框 21"/>
          <p:cNvSpPr txBox="1"/>
          <p:nvPr/>
        </p:nvSpPr>
        <p:spPr>
          <a:xfrm>
            <a:off x="9536430" y="4213225"/>
            <a:ext cx="1712595" cy="523220"/>
          </a:xfrm>
          <a:prstGeom prst="rect">
            <a:avLst/>
          </a:prstGeom>
          <a:noFill/>
        </p:spPr>
        <p:txBody>
          <a:bodyPr wrap="square" rtlCol="0">
            <a:spAutoFit/>
          </a:bodyPr>
          <a:lstStyle/>
          <a:p>
            <a:pPr algn="l"/>
            <a:r>
              <a:rPr lang="zh-CN" altLang="en-US" sz="2800" dirty="0">
                <a:solidFill>
                  <a:schemeClr val="bg1"/>
                </a:solidFill>
                <a:latin typeface="Arial"/>
                <a:ea typeface="微软雅黑"/>
                <a:cs typeface="庞门正道标题体" panose="02010600030101010101" charset="-122"/>
                <a:sym typeface="Arial"/>
              </a:rPr>
              <a:t>技术实现</a:t>
            </a:r>
          </a:p>
        </p:txBody>
      </p:sp>
      <p:sp>
        <p:nvSpPr>
          <p:cNvPr id="23" name="文本框 22"/>
          <p:cNvSpPr txBox="1"/>
          <p:nvPr/>
        </p:nvSpPr>
        <p:spPr>
          <a:xfrm>
            <a:off x="8636000" y="4064000"/>
            <a:ext cx="954107" cy="923330"/>
          </a:xfrm>
          <a:prstGeom prst="rect">
            <a:avLst/>
          </a:prstGeom>
          <a:noFill/>
        </p:spPr>
        <p:txBody>
          <a:bodyPr wrap="none" rtlCol="0">
            <a:spAutoFit/>
          </a:bodyPr>
          <a:lstStyle/>
          <a:p>
            <a:r>
              <a:rPr lang="en-US" altLang="zh-CN" sz="5400" dirty="0">
                <a:solidFill>
                  <a:schemeClr val="bg1"/>
                </a:solidFill>
                <a:latin typeface="Arial"/>
                <a:ea typeface="微软雅黑"/>
                <a:cs typeface="庞门正道标题体" panose="02010600030101010101" charset="-122"/>
                <a:sym typeface="Arial"/>
              </a:rPr>
              <a:t>03</a:t>
            </a:r>
          </a:p>
        </p:txBody>
      </p:sp>
      <p:sp>
        <p:nvSpPr>
          <p:cNvPr id="24" name="文本框 23"/>
          <p:cNvSpPr txBox="1"/>
          <p:nvPr/>
        </p:nvSpPr>
        <p:spPr>
          <a:xfrm>
            <a:off x="9505315" y="4991100"/>
            <a:ext cx="1878330" cy="523220"/>
          </a:xfrm>
          <a:prstGeom prst="rect">
            <a:avLst/>
          </a:prstGeom>
          <a:noFill/>
        </p:spPr>
        <p:txBody>
          <a:bodyPr wrap="square" rtlCol="0">
            <a:spAutoFit/>
          </a:bodyPr>
          <a:lstStyle/>
          <a:p>
            <a:pPr algn="l"/>
            <a:r>
              <a:rPr lang="zh-CN" altLang="en-US" sz="2800" dirty="0">
                <a:solidFill>
                  <a:schemeClr val="bg1"/>
                </a:solidFill>
                <a:latin typeface="Arial"/>
                <a:ea typeface="微软雅黑"/>
                <a:sym typeface="Arial"/>
              </a:rPr>
              <a:t>效果展示</a:t>
            </a:r>
          </a:p>
        </p:txBody>
      </p:sp>
      <p:sp>
        <p:nvSpPr>
          <p:cNvPr id="25" name="文本框 24"/>
          <p:cNvSpPr txBox="1"/>
          <p:nvPr/>
        </p:nvSpPr>
        <p:spPr>
          <a:xfrm>
            <a:off x="8615680" y="4858385"/>
            <a:ext cx="954107" cy="923330"/>
          </a:xfrm>
          <a:prstGeom prst="rect">
            <a:avLst/>
          </a:prstGeom>
          <a:noFill/>
        </p:spPr>
        <p:txBody>
          <a:bodyPr wrap="none" rtlCol="0">
            <a:spAutoFit/>
          </a:bodyPr>
          <a:lstStyle/>
          <a:p>
            <a:r>
              <a:rPr lang="en-US" altLang="zh-CN" sz="5400" dirty="0">
                <a:solidFill>
                  <a:schemeClr val="bg1"/>
                </a:solidFill>
                <a:latin typeface="Arial"/>
                <a:ea typeface="微软雅黑"/>
                <a:cs typeface="庞门正道标题体" panose="02010600030101010101" charset="-122"/>
                <a:sym typeface="Arial"/>
              </a:rPr>
              <a:t>04</a:t>
            </a:r>
          </a:p>
        </p:txBody>
      </p:sp>
      <p:sp>
        <p:nvSpPr>
          <p:cNvPr id="26" name="文本框 25"/>
          <p:cNvSpPr txBox="1"/>
          <p:nvPr/>
        </p:nvSpPr>
        <p:spPr>
          <a:xfrm>
            <a:off x="9543415" y="2979420"/>
            <a:ext cx="1577975" cy="246221"/>
          </a:xfrm>
          <a:prstGeom prst="rect">
            <a:avLst/>
          </a:prstGeom>
          <a:noFill/>
        </p:spPr>
        <p:txBody>
          <a:bodyPr wrap="square" rtlCol="0">
            <a:spAutoFit/>
          </a:bodyPr>
          <a:lstStyle/>
          <a:p>
            <a:pPr algn="dist"/>
            <a:r>
              <a:rPr lang="en-US" altLang="zh-CN" sz="1000" cap="all" dirty="0">
                <a:solidFill>
                  <a:schemeClr val="bg1"/>
                </a:solidFill>
                <a:uFillTx/>
                <a:latin typeface="Arial"/>
                <a:ea typeface="微软雅黑"/>
                <a:sym typeface="Arial"/>
              </a:rPr>
              <a:t>GROUP MENBERs</a:t>
            </a:r>
            <a:endParaRPr lang="zh-CN" altLang="en-US" sz="1000" cap="all" dirty="0">
              <a:solidFill>
                <a:schemeClr val="bg1"/>
              </a:solidFill>
              <a:uFillTx/>
              <a:latin typeface="Arial"/>
              <a:ea typeface="微软雅黑"/>
              <a:sym typeface="Arial"/>
            </a:endParaRPr>
          </a:p>
        </p:txBody>
      </p:sp>
      <p:sp>
        <p:nvSpPr>
          <p:cNvPr id="27" name="文本框 26"/>
          <p:cNvSpPr txBox="1"/>
          <p:nvPr/>
        </p:nvSpPr>
        <p:spPr>
          <a:xfrm>
            <a:off x="9535795" y="4607560"/>
            <a:ext cx="1579245" cy="246221"/>
          </a:xfrm>
          <a:prstGeom prst="rect">
            <a:avLst/>
          </a:prstGeom>
          <a:noFill/>
        </p:spPr>
        <p:txBody>
          <a:bodyPr wrap="square" rtlCol="0">
            <a:spAutoFit/>
          </a:bodyPr>
          <a:lstStyle/>
          <a:p>
            <a:pPr algn="dist"/>
            <a:r>
              <a:rPr lang="en-US" sz="1000" cap="all" dirty="0">
                <a:solidFill>
                  <a:schemeClr val="bg1"/>
                </a:solidFill>
                <a:uFillTx/>
                <a:latin typeface="Arial"/>
                <a:ea typeface="微软雅黑"/>
                <a:sym typeface="Arial"/>
              </a:rPr>
              <a:t>Technical DETIAL</a:t>
            </a:r>
            <a:endParaRPr sz="1000" cap="all" dirty="0">
              <a:solidFill>
                <a:schemeClr val="bg1"/>
              </a:solidFill>
              <a:uFillTx/>
              <a:latin typeface="Arial"/>
              <a:ea typeface="微软雅黑"/>
              <a:sym typeface="Arial"/>
            </a:endParaRPr>
          </a:p>
        </p:txBody>
      </p:sp>
      <p:sp>
        <p:nvSpPr>
          <p:cNvPr id="29" name="文本框 28"/>
          <p:cNvSpPr txBox="1"/>
          <p:nvPr/>
        </p:nvSpPr>
        <p:spPr>
          <a:xfrm>
            <a:off x="9516110" y="3796030"/>
            <a:ext cx="1605915" cy="230832"/>
          </a:xfrm>
          <a:prstGeom prst="rect">
            <a:avLst/>
          </a:prstGeom>
          <a:noFill/>
        </p:spPr>
        <p:txBody>
          <a:bodyPr wrap="square" rtlCol="0">
            <a:spAutoFit/>
          </a:bodyPr>
          <a:lstStyle/>
          <a:p>
            <a:pPr algn="dist"/>
            <a:r>
              <a:rPr lang="en-US" altLang="zh-CN" sz="900" cap="all" dirty="0">
                <a:solidFill>
                  <a:schemeClr val="bg1"/>
                </a:solidFill>
                <a:latin typeface="Arial"/>
                <a:ea typeface="微软雅黑"/>
                <a:sym typeface="Arial"/>
              </a:rPr>
              <a:t>PROGRAM INTRO</a:t>
            </a:r>
            <a:endParaRPr lang="zh-CN" altLang="en-US" sz="900" cap="all" dirty="0">
              <a:solidFill>
                <a:schemeClr val="bg1"/>
              </a:solidFill>
              <a:uFillTx/>
              <a:latin typeface="Arial"/>
              <a:ea typeface="微软雅黑"/>
              <a:sym typeface="Arial"/>
            </a:endParaRPr>
          </a:p>
        </p:txBody>
      </p:sp>
      <p:sp>
        <p:nvSpPr>
          <p:cNvPr id="6" name="文本框 5"/>
          <p:cNvSpPr txBox="1"/>
          <p:nvPr/>
        </p:nvSpPr>
        <p:spPr>
          <a:xfrm>
            <a:off x="5880100" y="1370330"/>
            <a:ext cx="5280025" cy="1107996"/>
          </a:xfrm>
          <a:prstGeom prst="rect">
            <a:avLst/>
          </a:prstGeom>
          <a:noFill/>
        </p:spPr>
        <p:txBody>
          <a:bodyPr wrap="square" rtlCol="0">
            <a:spAutoFit/>
          </a:bodyPr>
          <a:lstStyle/>
          <a:p>
            <a:pPr algn="r"/>
            <a:r>
              <a:rPr lang="zh-CN" altLang="en-US" sz="6600" dirty="0">
                <a:gradFill>
                  <a:gsLst>
                    <a:gs pos="0">
                      <a:srgbClr val="FFFF00"/>
                    </a:gs>
                    <a:gs pos="100000">
                      <a:srgbClr val="0ACCC4"/>
                    </a:gs>
                  </a:gsLst>
                  <a:lin ang="0" scaled="0"/>
                </a:gradFill>
                <a:latin typeface="优设标题黑" panose="00000500000000000000" pitchFamily="2" charset="-122"/>
                <a:ea typeface="优设标题黑" panose="00000500000000000000" pitchFamily="2" charset="-122"/>
                <a:sym typeface="Arial"/>
              </a:rPr>
              <a:t>CONTENTS </a:t>
            </a:r>
          </a:p>
        </p:txBody>
      </p:sp>
      <p:sp>
        <p:nvSpPr>
          <p:cNvPr id="11" name="文本框 10"/>
          <p:cNvSpPr txBox="1"/>
          <p:nvPr/>
        </p:nvSpPr>
        <p:spPr>
          <a:xfrm>
            <a:off x="9145905" y="596265"/>
            <a:ext cx="1883849" cy="1200329"/>
          </a:xfrm>
          <a:prstGeom prst="rect">
            <a:avLst/>
          </a:prstGeom>
          <a:noFill/>
        </p:spPr>
        <p:txBody>
          <a:bodyPr wrap="none" rtlCol="0">
            <a:spAutoFit/>
          </a:bodyPr>
          <a:lstStyle/>
          <a:p>
            <a:r>
              <a:rPr lang="zh-CN" altLang="en-US" sz="7200" dirty="0">
                <a:gradFill>
                  <a:gsLst>
                    <a:gs pos="0">
                      <a:srgbClr val="FFFF00"/>
                    </a:gs>
                    <a:gs pos="100000">
                      <a:srgbClr val="0ACCC4"/>
                    </a:gs>
                  </a:gsLst>
                  <a:lin ang="0" scaled="0"/>
                </a:gradFill>
                <a:latin typeface="优设标题黑" panose="00000500000000000000" pitchFamily="2" charset="-122"/>
                <a:ea typeface="优设标题黑" panose="00000500000000000000" pitchFamily="2" charset="-122"/>
                <a:sym typeface="Arial"/>
              </a:rPr>
              <a:t>目录</a:t>
            </a:r>
          </a:p>
        </p:txBody>
      </p:sp>
      <p:sp>
        <p:nvSpPr>
          <p:cNvPr id="12" name="文本框 11"/>
          <p:cNvSpPr txBox="1"/>
          <p:nvPr/>
        </p:nvSpPr>
        <p:spPr>
          <a:xfrm>
            <a:off x="6670040" y="6073775"/>
            <a:ext cx="4445000" cy="245110"/>
          </a:xfrm>
          <a:prstGeom prst="rect">
            <a:avLst/>
          </a:prstGeom>
          <a:noFill/>
        </p:spPr>
        <p:txBody>
          <a:bodyPr wrap="square" rtlCol="0">
            <a:spAutoFit/>
          </a:bodyPr>
          <a:lstStyle/>
          <a:p>
            <a:pPr algn="dist"/>
            <a:r>
              <a:rPr lang="en-US" altLang="zh-CN" sz="1000" cap="all" dirty="0">
                <a:solidFill>
                  <a:srgbClr val="0ACCC4"/>
                </a:solidFill>
                <a:uFillTx/>
                <a:latin typeface="Arial"/>
                <a:ea typeface="微软雅黑"/>
                <a:sym typeface="Arial"/>
              </a:rPr>
              <a:t>License plate identify and classify</a:t>
            </a:r>
            <a:r>
              <a:rPr lang="zh-CN" altLang="en-US" sz="1000" cap="all" dirty="0">
                <a:solidFill>
                  <a:srgbClr val="0ACCC4"/>
                </a:solidFill>
                <a:uFillTx/>
                <a:latin typeface="Arial"/>
                <a:ea typeface="微软雅黑"/>
                <a:sym typeface="Arial"/>
              </a:rPr>
              <a:t> </a:t>
            </a:r>
          </a:p>
        </p:txBody>
      </p:sp>
      <p:sp>
        <p:nvSpPr>
          <p:cNvPr id="31" name="TextBox 4">
            <a:extLst>
              <a:ext uri="{FF2B5EF4-FFF2-40B4-BE49-F238E27FC236}">
                <a16:creationId xmlns:a16="http://schemas.microsoft.com/office/drawing/2014/main" id="{EB684C7E-20A7-9694-F2D4-694B922B40F4}"/>
              </a:ext>
            </a:extLst>
          </p:cNvPr>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p>
        </p:txBody>
      </p:sp>
      <p:sp>
        <p:nvSpPr>
          <p:cNvPr id="3" name="文本框 2">
            <a:extLst>
              <a:ext uri="{FF2B5EF4-FFF2-40B4-BE49-F238E27FC236}">
                <a16:creationId xmlns:a16="http://schemas.microsoft.com/office/drawing/2014/main" id="{3B96E62E-FB1F-6EFC-175E-8F1C73CBF229}"/>
              </a:ext>
            </a:extLst>
          </p:cNvPr>
          <p:cNvSpPr txBox="1"/>
          <p:nvPr/>
        </p:nvSpPr>
        <p:spPr>
          <a:xfrm>
            <a:off x="9532918" y="5398321"/>
            <a:ext cx="1579245" cy="246221"/>
          </a:xfrm>
          <a:prstGeom prst="rect">
            <a:avLst/>
          </a:prstGeom>
          <a:noFill/>
        </p:spPr>
        <p:txBody>
          <a:bodyPr wrap="square" rtlCol="0">
            <a:spAutoFit/>
          </a:bodyPr>
          <a:lstStyle/>
          <a:p>
            <a:pPr algn="dist"/>
            <a:r>
              <a:rPr lang="en-US" sz="1000" cap="all" dirty="0">
                <a:solidFill>
                  <a:schemeClr val="bg1"/>
                </a:solidFill>
                <a:latin typeface="Arial"/>
                <a:ea typeface="微软雅黑"/>
                <a:sym typeface="Arial"/>
              </a:rPr>
              <a:t>APPLICATION DEMO</a:t>
            </a:r>
            <a:endParaRPr sz="1000" cap="all" dirty="0">
              <a:solidFill>
                <a:schemeClr val="bg1"/>
              </a:solidFill>
              <a:uFillTx/>
              <a:latin typeface="Arial"/>
              <a:ea typeface="微软雅黑"/>
              <a:sym typeface="Arial"/>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p:cNvSpPr/>
          <p:nvPr/>
        </p:nvSpPr>
        <p:spPr>
          <a:xfrm rot="10800000">
            <a:off x="572770" y="0"/>
            <a:ext cx="11600180" cy="6858635"/>
          </a:xfrm>
          <a:prstGeom prst="rect">
            <a:avLst/>
          </a:prstGeom>
          <a:gradFill>
            <a:gsLst>
              <a:gs pos="32000">
                <a:srgbClr val="0ACCC4">
                  <a:alpha val="0"/>
                </a:srgbClr>
              </a:gs>
              <a:gs pos="73000">
                <a:srgbClr val="153E4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7" name="文本框 6"/>
          <p:cNvSpPr txBox="1"/>
          <p:nvPr/>
        </p:nvSpPr>
        <p:spPr>
          <a:xfrm>
            <a:off x="7207885" y="2443480"/>
            <a:ext cx="3851275" cy="1200329"/>
          </a:xfrm>
          <a:prstGeom prst="rect">
            <a:avLst/>
          </a:prstGeom>
          <a:noFill/>
        </p:spPr>
        <p:txBody>
          <a:bodyPr wrap="square" rtlCol="0">
            <a:spAutoFit/>
          </a:bodyPr>
          <a:lstStyle>
            <a:defPPr>
              <a:defRPr lang="zh-CN"/>
            </a:defPPr>
            <a:lvl1pPr>
              <a:defRPr sz="7200">
                <a:gradFill>
                  <a:gsLst>
                    <a:gs pos="0">
                      <a:srgbClr val="FFFF00"/>
                    </a:gs>
                    <a:gs pos="100000">
                      <a:srgbClr val="0ACCC4"/>
                    </a:gs>
                  </a:gsLst>
                  <a:lin ang="0" scaled="0"/>
                </a:gradFill>
                <a:latin typeface="方正正大黑简体" pitchFamily="2" charset="-122"/>
                <a:ea typeface="方正正大黑简体" pitchFamily="2" charset="-122"/>
              </a:defRPr>
            </a:lvl1pPr>
          </a:lstStyle>
          <a:p>
            <a:r>
              <a:rPr lang="zh-CN" altLang="en-US" dirty="0">
                <a:latin typeface="优设标题黑" panose="00000500000000000000" pitchFamily="2" charset="-122"/>
                <a:ea typeface="优设标题黑" panose="00000500000000000000" pitchFamily="2" charset="-122"/>
                <a:sym typeface="Arial"/>
              </a:rPr>
              <a:t>小组分工</a:t>
            </a:r>
          </a:p>
        </p:txBody>
      </p:sp>
      <p:sp>
        <p:nvSpPr>
          <p:cNvPr id="5" name="文本框 4"/>
          <p:cNvSpPr txBox="1"/>
          <p:nvPr/>
        </p:nvSpPr>
        <p:spPr>
          <a:xfrm>
            <a:off x="9112250" y="4190365"/>
            <a:ext cx="2153154" cy="2215991"/>
          </a:xfrm>
          <a:prstGeom prst="rect">
            <a:avLst/>
          </a:prstGeom>
          <a:noFill/>
        </p:spPr>
        <p:txBody>
          <a:bodyPr wrap="none" rtlCol="0">
            <a:spAutoFit/>
          </a:bodyPr>
          <a:lstStyle/>
          <a:p>
            <a:r>
              <a:rPr lang="en-US" altLang="zh-CN" sz="13800" dirty="0">
                <a:solidFill>
                  <a:schemeClr val="bg1"/>
                </a:solidFill>
                <a:latin typeface="Arial"/>
                <a:ea typeface="微软雅黑"/>
                <a:cs typeface="庞门正道标题体" panose="02010600030101010101" charset="-122"/>
                <a:sym typeface="Arial"/>
              </a:rPr>
              <a:t>01</a:t>
            </a:r>
          </a:p>
        </p:txBody>
      </p:sp>
      <p:sp>
        <p:nvSpPr>
          <p:cNvPr id="4" name="文本框 3"/>
          <p:cNvSpPr txBox="1"/>
          <p:nvPr/>
        </p:nvSpPr>
        <p:spPr>
          <a:xfrm>
            <a:off x="7199630" y="3424568"/>
            <a:ext cx="3729355" cy="461665"/>
          </a:xfrm>
          <a:prstGeom prst="rect">
            <a:avLst/>
          </a:prstGeom>
          <a:noFill/>
        </p:spPr>
        <p:txBody>
          <a:bodyPr wrap="square" rtlCol="0">
            <a:spAutoFit/>
          </a:bodyPr>
          <a:lstStyle/>
          <a:p>
            <a:pPr algn="dist"/>
            <a:r>
              <a:rPr lang="en-US" altLang="zh-CN" sz="2400" cap="all" dirty="0">
                <a:gradFill>
                  <a:gsLst>
                    <a:gs pos="0">
                      <a:srgbClr val="FFFF00"/>
                    </a:gs>
                    <a:gs pos="100000">
                      <a:srgbClr val="0ACCC4"/>
                    </a:gs>
                  </a:gsLst>
                  <a:lin ang="0" scaled="0"/>
                </a:gradFill>
                <a:uFillTx/>
                <a:latin typeface="Arial"/>
                <a:ea typeface="微软雅黑"/>
                <a:sym typeface="Arial"/>
              </a:rPr>
              <a:t>GROUP MENBERS</a:t>
            </a:r>
            <a:endParaRPr lang="zh-CN" altLang="en-US" sz="2400" cap="all" dirty="0">
              <a:gradFill>
                <a:gsLst>
                  <a:gs pos="0">
                    <a:srgbClr val="FFFF00"/>
                  </a:gs>
                  <a:gs pos="100000">
                    <a:srgbClr val="0ACCC4"/>
                  </a:gs>
                </a:gsLst>
                <a:lin ang="0" scaled="0"/>
              </a:gradFill>
              <a:uFillTx/>
              <a:latin typeface="Arial"/>
              <a:ea typeface="微软雅黑"/>
              <a:sym typeface="Arial"/>
            </a:endParaRPr>
          </a:p>
        </p:txBody>
      </p:sp>
      <p:cxnSp>
        <p:nvCxnSpPr>
          <p:cNvPr id="10" name="直接连接符 9"/>
          <p:cNvCxnSpPr/>
          <p:nvPr/>
        </p:nvCxnSpPr>
        <p:spPr>
          <a:xfrm flipH="1">
            <a:off x="7290435" y="3945890"/>
            <a:ext cx="3620135" cy="0"/>
          </a:xfrm>
          <a:prstGeom prst="line">
            <a:avLst/>
          </a:prstGeom>
          <a:ln>
            <a:gradFill>
              <a:gsLst>
                <a:gs pos="0">
                  <a:srgbClr val="FFFF00"/>
                </a:gs>
                <a:gs pos="100000">
                  <a:srgbClr val="0ACCC4"/>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F0BFF5B1-9E0D-5F4E-0ED1-EFA8AA7FBAF5}"/>
              </a:ext>
            </a:extLst>
          </p:cNvPr>
          <p:cNvSpPr txBox="1"/>
          <p:nvPr/>
        </p:nvSpPr>
        <p:spPr>
          <a:xfrm>
            <a:off x="5937866" y="690245"/>
            <a:ext cx="5440699" cy="923330"/>
          </a:xfrm>
          <a:prstGeom prst="rect">
            <a:avLst/>
          </a:prstGeom>
          <a:noFill/>
        </p:spPr>
        <p:txBody>
          <a:bodyPr wrap="square" rtlCol="0">
            <a:spAutoFit/>
          </a:bodyPr>
          <a:lstStyle/>
          <a:p>
            <a:pPr algn="r"/>
            <a:r>
              <a:rPr lang="en-US" altLang="zh-CN" sz="5400" b="1" cap="all" dirty="0">
                <a:solidFill>
                  <a:srgbClr val="20606D"/>
                </a:solidFill>
                <a:uFillTx/>
                <a:latin typeface="Arial"/>
                <a:ea typeface="微软雅黑"/>
                <a:sym typeface="Arial"/>
              </a:rPr>
              <a:t>LICENSEPLATE</a:t>
            </a:r>
            <a:r>
              <a:rPr lang="zh-CN" altLang="en-US" sz="5400" b="1" cap="all" dirty="0">
                <a:solidFill>
                  <a:srgbClr val="20606D"/>
                </a:solidFill>
                <a:uFillTx/>
                <a:latin typeface="Arial"/>
                <a:ea typeface="微软雅黑"/>
                <a:sym typeface="Arial"/>
              </a:rPr>
              <a:t> </a:t>
            </a:r>
          </a:p>
        </p:txBody>
      </p:sp>
      <p:sp>
        <p:nvSpPr>
          <p:cNvPr id="14" name="文本框 13">
            <a:extLst>
              <a:ext uri="{FF2B5EF4-FFF2-40B4-BE49-F238E27FC236}">
                <a16:creationId xmlns:a16="http://schemas.microsoft.com/office/drawing/2014/main" id="{7D96C341-57C8-357D-E939-26F96C67263A}"/>
              </a:ext>
            </a:extLst>
          </p:cNvPr>
          <p:cNvSpPr txBox="1"/>
          <p:nvPr/>
        </p:nvSpPr>
        <p:spPr>
          <a:xfrm>
            <a:off x="6609970" y="1412875"/>
            <a:ext cx="5421677" cy="707886"/>
          </a:xfrm>
          <a:prstGeom prst="rect">
            <a:avLst/>
          </a:prstGeom>
          <a:noFill/>
        </p:spPr>
        <p:txBody>
          <a:bodyPr wrap="none" rtlCol="0">
            <a:spAutoFit/>
          </a:bodyPr>
          <a:lstStyle/>
          <a:p>
            <a:pPr algn="l"/>
            <a:r>
              <a:rPr lang="en-US" altLang="zh-CN" sz="4000" b="1" cap="all" dirty="0">
                <a:solidFill>
                  <a:srgbClr val="20606D"/>
                </a:solidFill>
                <a:uFillTx/>
                <a:latin typeface="Arial"/>
                <a:ea typeface="微软雅黑"/>
                <a:sym typeface="Arial"/>
              </a:rPr>
              <a:t>IDENTIFY&amp;CLASSIFY</a:t>
            </a:r>
            <a:endParaRPr lang="zh-CN" altLang="en-US" sz="4000" b="1" cap="all" dirty="0">
              <a:solidFill>
                <a:srgbClr val="20606D"/>
              </a:solidFill>
              <a:uFillTx/>
              <a:latin typeface="Arial"/>
              <a:ea typeface="微软雅黑"/>
              <a:sym typeface="Arial"/>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矩形 11"/>
          <p:cNvSpPr/>
          <p:nvPr/>
        </p:nvSpPr>
        <p:spPr>
          <a:xfrm>
            <a:off x="327025" y="249555"/>
            <a:ext cx="11538585" cy="6358255"/>
          </a:xfrm>
          <a:prstGeom prst="rect">
            <a:avLst/>
          </a:prstGeom>
          <a:solidFill>
            <a:srgbClr val="153E47">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6" name="文本框 5"/>
          <p:cNvSpPr txBox="1"/>
          <p:nvPr/>
        </p:nvSpPr>
        <p:spPr>
          <a:xfrm>
            <a:off x="1656080" y="518160"/>
            <a:ext cx="1329690" cy="430887"/>
          </a:xfrm>
          <a:prstGeom prst="rect">
            <a:avLst/>
          </a:prstGeom>
          <a:noFill/>
        </p:spPr>
        <p:txBody>
          <a:bodyPr wrap="square" rtlCol="0">
            <a:spAutoFit/>
          </a:bodyPr>
          <a:lstStyle/>
          <a:p>
            <a:pPr algn="l"/>
            <a:r>
              <a:rPr lang="zh-CN" altLang="en-US" sz="2200" dirty="0">
                <a:solidFill>
                  <a:srgbClr val="0ACCC4"/>
                </a:solidFill>
                <a:latin typeface="Arial"/>
                <a:ea typeface="微软雅黑"/>
                <a:cs typeface="庞门正道标题体" panose="02010600030101010101" charset="-122"/>
                <a:sym typeface="Arial"/>
              </a:rPr>
              <a:t>小组分工</a:t>
            </a:r>
          </a:p>
        </p:txBody>
      </p:sp>
      <p:sp>
        <p:nvSpPr>
          <p:cNvPr id="11" name="文本框 10"/>
          <p:cNvSpPr txBox="1"/>
          <p:nvPr/>
        </p:nvSpPr>
        <p:spPr>
          <a:xfrm>
            <a:off x="1652270" y="806450"/>
            <a:ext cx="1935480" cy="276999"/>
          </a:xfrm>
          <a:prstGeom prst="rect">
            <a:avLst/>
          </a:prstGeom>
          <a:noFill/>
        </p:spPr>
        <p:txBody>
          <a:bodyPr wrap="square" rtlCol="0">
            <a:spAutoFit/>
          </a:bodyPr>
          <a:lstStyle/>
          <a:p>
            <a:pPr algn="dist"/>
            <a:r>
              <a:rPr lang="en-US" altLang="zh-CN" sz="1200" cap="all" dirty="0">
                <a:solidFill>
                  <a:srgbClr val="0ACCC4"/>
                </a:solidFill>
                <a:uFillTx/>
                <a:latin typeface="Arial"/>
                <a:ea typeface="微软雅黑"/>
                <a:sym typeface="Arial"/>
              </a:rPr>
              <a:t>GROUP MENBERS</a:t>
            </a:r>
            <a:endParaRPr lang="zh-CN" altLang="en-US" sz="1200" cap="all" dirty="0">
              <a:solidFill>
                <a:srgbClr val="0ACCC4"/>
              </a:solidFill>
              <a:uFillTx/>
              <a:latin typeface="Arial"/>
              <a:ea typeface="微软雅黑"/>
              <a:sym typeface="Arial"/>
            </a:endParaRPr>
          </a:p>
        </p:txBody>
      </p:sp>
      <p:sp>
        <p:nvSpPr>
          <p:cNvPr id="13" name="文本框 12"/>
          <p:cNvSpPr txBox="1"/>
          <p:nvPr/>
        </p:nvSpPr>
        <p:spPr>
          <a:xfrm>
            <a:off x="935990" y="391160"/>
            <a:ext cx="870751" cy="830997"/>
          </a:xfrm>
          <a:prstGeom prst="rect">
            <a:avLst/>
          </a:prstGeom>
          <a:noFill/>
        </p:spPr>
        <p:txBody>
          <a:bodyPr wrap="none" rtlCol="0">
            <a:spAutoFit/>
          </a:bodyPr>
          <a:lstStyle/>
          <a:p>
            <a:r>
              <a:rPr lang="en-US" altLang="zh-CN" sz="4800" dirty="0">
                <a:solidFill>
                  <a:srgbClr val="0ACCC4"/>
                </a:solidFill>
                <a:latin typeface="Arial"/>
                <a:ea typeface="微软雅黑"/>
                <a:cs typeface="庞门正道标题体" panose="02010600030101010101" charset="-122"/>
                <a:sym typeface="Arial"/>
              </a:rPr>
              <a:t>01</a:t>
            </a:r>
          </a:p>
        </p:txBody>
      </p:sp>
      <p:sp>
        <p:nvSpPr>
          <p:cNvPr id="14" name="文本框 13"/>
          <p:cNvSpPr txBox="1"/>
          <p:nvPr/>
        </p:nvSpPr>
        <p:spPr>
          <a:xfrm>
            <a:off x="8413630" y="567690"/>
            <a:ext cx="2822060" cy="368300"/>
          </a:xfrm>
          <a:prstGeom prst="rect">
            <a:avLst/>
          </a:prstGeom>
          <a:noFill/>
        </p:spPr>
        <p:txBody>
          <a:bodyPr wrap="square" rtlCol="0">
            <a:spAutoFit/>
          </a:bodyPr>
          <a:lstStyle/>
          <a:p>
            <a:pPr algn="r"/>
            <a:r>
              <a:rPr lang="en-US" altLang="zh-CN" cap="all" dirty="0">
                <a:solidFill>
                  <a:srgbClr val="0ACCC4"/>
                </a:solidFill>
                <a:uFillTx/>
                <a:latin typeface="Arial"/>
                <a:ea typeface="微软雅黑"/>
                <a:sym typeface="Arial"/>
              </a:rPr>
              <a:t>License plate</a:t>
            </a:r>
            <a:r>
              <a:rPr lang="zh-CN" altLang="en-US" cap="all" dirty="0">
                <a:solidFill>
                  <a:srgbClr val="0ACCC4"/>
                </a:solidFill>
                <a:uFillTx/>
                <a:latin typeface="Arial"/>
                <a:ea typeface="微软雅黑"/>
                <a:sym typeface="Arial"/>
              </a:rPr>
              <a:t> </a:t>
            </a:r>
          </a:p>
        </p:txBody>
      </p:sp>
      <p:sp>
        <p:nvSpPr>
          <p:cNvPr id="15" name="文本框 14"/>
          <p:cNvSpPr txBox="1"/>
          <p:nvPr/>
        </p:nvSpPr>
        <p:spPr>
          <a:xfrm>
            <a:off x="9661585" y="807085"/>
            <a:ext cx="1573470" cy="246221"/>
          </a:xfrm>
          <a:prstGeom prst="rect">
            <a:avLst/>
          </a:prstGeom>
          <a:noFill/>
        </p:spPr>
        <p:txBody>
          <a:bodyPr wrap="square" rtlCol="0">
            <a:spAutoFit/>
          </a:bodyPr>
          <a:lstStyle/>
          <a:p>
            <a:pPr algn="r"/>
            <a:r>
              <a:rPr lang="en-US" altLang="zh-CN" sz="1000" cap="all" dirty="0">
                <a:solidFill>
                  <a:srgbClr val="0ACCC4"/>
                </a:solidFill>
                <a:uFillTx/>
                <a:latin typeface="Arial"/>
                <a:ea typeface="微软雅黑"/>
                <a:sym typeface="Arial"/>
              </a:rPr>
              <a:t>Identify &amp; classify</a:t>
            </a:r>
            <a:endParaRPr lang="zh-CN" altLang="en-US" sz="1000" cap="all" dirty="0">
              <a:solidFill>
                <a:srgbClr val="0ACCC4"/>
              </a:solidFill>
              <a:uFillTx/>
              <a:latin typeface="Arial"/>
              <a:ea typeface="微软雅黑"/>
              <a:sym typeface="Arial"/>
            </a:endParaRPr>
          </a:p>
        </p:txBody>
      </p:sp>
      <p:graphicFrame>
        <p:nvGraphicFramePr>
          <p:cNvPr id="3" name="表格 2">
            <a:extLst>
              <a:ext uri="{FF2B5EF4-FFF2-40B4-BE49-F238E27FC236}">
                <a16:creationId xmlns:a16="http://schemas.microsoft.com/office/drawing/2014/main" id="{A32E2530-53A7-F6F0-783B-46AD98005557}"/>
              </a:ext>
            </a:extLst>
          </p:cNvPr>
          <p:cNvGraphicFramePr>
            <a:graphicFrameLocks noGrp="1"/>
          </p:cNvGraphicFramePr>
          <p:nvPr>
            <p:extLst>
              <p:ext uri="{D42A27DB-BD31-4B8C-83A1-F6EECF244321}">
                <p14:modId xmlns:p14="http://schemas.microsoft.com/office/powerpoint/2010/main" val="1274780685"/>
              </p:ext>
            </p:extLst>
          </p:nvPr>
        </p:nvGraphicFramePr>
        <p:xfrm>
          <a:off x="2350219" y="2042121"/>
          <a:ext cx="7491562" cy="3338213"/>
        </p:xfrm>
        <a:graphic>
          <a:graphicData uri="http://schemas.openxmlformats.org/drawingml/2006/table">
            <a:tbl>
              <a:tblPr firstRow="1" bandRow="1">
                <a:tableStyleId>{F5AB1C69-6EDB-4FF4-983F-18BD219EF322}</a:tableStyleId>
              </a:tblPr>
              <a:tblGrid>
                <a:gridCol w="932180">
                  <a:extLst>
                    <a:ext uri="{9D8B030D-6E8A-4147-A177-3AD203B41FA5}">
                      <a16:colId xmlns:a16="http://schemas.microsoft.com/office/drawing/2014/main" val="3827603601"/>
                    </a:ext>
                  </a:extLst>
                </a:gridCol>
                <a:gridCol w="1770380">
                  <a:extLst>
                    <a:ext uri="{9D8B030D-6E8A-4147-A177-3AD203B41FA5}">
                      <a16:colId xmlns:a16="http://schemas.microsoft.com/office/drawing/2014/main" val="780177895"/>
                    </a:ext>
                  </a:extLst>
                </a:gridCol>
                <a:gridCol w="4789002">
                  <a:extLst>
                    <a:ext uri="{9D8B030D-6E8A-4147-A177-3AD203B41FA5}">
                      <a16:colId xmlns:a16="http://schemas.microsoft.com/office/drawing/2014/main" val="1107933825"/>
                    </a:ext>
                  </a:extLst>
                </a:gridCol>
              </a:tblGrid>
              <a:tr h="370840">
                <a:tc>
                  <a:txBody>
                    <a:bodyPr/>
                    <a:lstStyle/>
                    <a:p>
                      <a:pPr algn="ctr"/>
                      <a:r>
                        <a:rPr lang="zh-CN" altLang="en-US" dirty="0"/>
                        <a:t>姓名</a:t>
                      </a:r>
                    </a:p>
                  </a:txBody>
                  <a:tcPr anchor="ctr"/>
                </a:tc>
                <a:tc>
                  <a:txBody>
                    <a:bodyPr/>
                    <a:lstStyle/>
                    <a:p>
                      <a:pPr algn="ctr"/>
                      <a:r>
                        <a:rPr lang="zh-CN" altLang="en-US" dirty="0"/>
                        <a:t>学号</a:t>
                      </a:r>
                    </a:p>
                  </a:txBody>
                  <a:tcPr anchor="ctr"/>
                </a:tc>
                <a:tc>
                  <a:txBody>
                    <a:bodyPr/>
                    <a:lstStyle/>
                    <a:p>
                      <a:pPr algn="ctr"/>
                      <a:r>
                        <a:rPr lang="zh-CN" altLang="en-US" dirty="0"/>
                        <a:t>分工</a:t>
                      </a:r>
                    </a:p>
                  </a:txBody>
                  <a:tcPr anchor="ctr"/>
                </a:tc>
                <a:extLst>
                  <a:ext uri="{0D108BD9-81ED-4DB2-BD59-A6C34878D82A}">
                    <a16:rowId xmlns:a16="http://schemas.microsoft.com/office/drawing/2014/main" val="2689395461"/>
                  </a:ext>
                </a:extLst>
              </a:tr>
              <a:tr h="370840">
                <a:tc>
                  <a:txBody>
                    <a:bodyPr/>
                    <a:lstStyle/>
                    <a:p>
                      <a:pPr algn="ctr"/>
                      <a:r>
                        <a:rPr lang="zh-CN" altLang="en-US" dirty="0">
                          <a:solidFill>
                            <a:srgbClr val="153E47"/>
                          </a:solidFill>
                        </a:rPr>
                        <a:t>戴晓齐</a:t>
                      </a:r>
                    </a:p>
                  </a:txBody>
                  <a:tcPr anchor="ctr"/>
                </a:tc>
                <a:tc>
                  <a:txBody>
                    <a:bodyPr/>
                    <a:lstStyle/>
                    <a:p>
                      <a:pPr algn="ctr"/>
                      <a:r>
                        <a:rPr lang="en-US" altLang="zh-CN" dirty="0">
                          <a:solidFill>
                            <a:srgbClr val="153E47"/>
                          </a:solidFill>
                        </a:rPr>
                        <a:t>202358507125</a:t>
                      </a:r>
                      <a:endParaRPr lang="zh-CN" altLang="en-US" dirty="0">
                        <a:solidFill>
                          <a:srgbClr val="153E47"/>
                        </a:solidFill>
                      </a:endParaRPr>
                    </a:p>
                  </a:txBody>
                  <a:tcPr anchor="ctr"/>
                </a:tc>
                <a:tc>
                  <a:txBody>
                    <a:bodyPr/>
                    <a:lstStyle/>
                    <a:p>
                      <a:pPr algn="ctr"/>
                      <a:r>
                        <a:rPr lang="zh-CN" altLang="en-US" dirty="0">
                          <a:solidFill>
                            <a:srgbClr val="153E47"/>
                          </a:solidFill>
                        </a:rPr>
                        <a:t>编写图像预处理和车牌切分代码</a:t>
                      </a:r>
                    </a:p>
                  </a:txBody>
                  <a:tcPr anchor="ctr"/>
                </a:tc>
                <a:extLst>
                  <a:ext uri="{0D108BD9-81ED-4DB2-BD59-A6C34878D82A}">
                    <a16:rowId xmlns:a16="http://schemas.microsoft.com/office/drawing/2014/main" val="1442044810"/>
                  </a:ext>
                </a:extLst>
              </a:tr>
              <a:tr h="370840">
                <a:tc>
                  <a:txBody>
                    <a:bodyPr/>
                    <a:lstStyle/>
                    <a:p>
                      <a:pPr algn="ctr"/>
                      <a:r>
                        <a:rPr lang="zh-CN" altLang="en-US" dirty="0">
                          <a:solidFill>
                            <a:srgbClr val="153E47"/>
                          </a:solidFill>
                        </a:rPr>
                        <a:t>潘浩宇</a:t>
                      </a:r>
                    </a:p>
                  </a:txBody>
                  <a:tcPr anchor="ctr"/>
                </a:tc>
                <a:tc>
                  <a:txBody>
                    <a:bodyPr/>
                    <a:lstStyle/>
                    <a:p>
                      <a:pPr algn="ctr"/>
                      <a:r>
                        <a:rPr lang="en-US" altLang="zh-CN" dirty="0">
                          <a:solidFill>
                            <a:srgbClr val="153E47"/>
                          </a:solidFill>
                        </a:rPr>
                        <a:t>202358507232</a:t>
                      </a:r>
                      <a:endParaRPr lang="zh-CN" altLang="en-US" dirty="0">
                        <a:solidFill>
                          <a:srgbClr val="153E47"/>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153E47"/>
                          </a:solidFill>
                        </a:rPr>
                        <a:t>编写图像预处理和车牌切分代码</a:t>
                      </a:r>
                    </a:p>
                  </a:txBody>
                  <a:tcPr anchor="ctr"/>
                </a:tc>
                <a:extLst>
                  <a:ext uri="{0D108BD9-81ED-4DB2-BD59-A6C34878D82A}">
                    <a16:rowId xmlns:a16="http://schemas.microsoft.com/office/drawing/2014/main" val="1598174180"/>
                  </a:ext>
                </a:extLst>
              </a:tr>
              <a:tr h="370840">
                <a:tc>
                  <a:txBody>
                    <a:bodyPr/>
                    <a:lstStyle/>
                    <a:p>
                      <a:pPr algn="ctr"/>
                      <a:r>
                        <a:rPr lang="zh-CN" altLang="en-US" dirty="0">
                          <a:solidFill>
                            <a:srgbClr val="153E47"/>
                          </a:solidFill>
                        </a:rPr>
                        <a:t>刘钰廷</a:t>
                      </a:r>
                    </a:p>
                  </a:txBody>
                  <a:tcPr anchor="ctr"/>
                </a:tc>
                <a:tc>
                  <a:txBody>
                    <a:bodyPr/>
                    <a:lstStyle/>
                    <a:p>
                      <a:pPr algn="ctr"/>
                      <a:r>
                        <a:rPr lang="en-US" altLang="zh-CN" dirty="0">
                          <a:solidFill>
                            <a:srgbClr val="153E47"/>
                          </a:solidFill>
                        </a:rPr>
                        <a:t>202358507137</a:t>
                      </a:r>
                      <a:endParaRPr lang="zh-CN" altLang="en-US" dirty="0">
                        <a:solidFill>
                          <a:srgbClr val="153E47"/>
                        </a:solidFill>
                      </a:endParaRPr>
                    </a:p>
                  </a:txBody>
                  <a:tcPr anchor="ctr"/>
                </a:tc>
                <a:tc>
                  <a:txBody>
                    <a:bodyPr/>
                    <a:lstStyle/>
                    <a:p>
                      <a:pPr algn="ctr"/>
                      <a:r>
                        <a:rPr lang="zh-CN" altLang="en-US" dirty="0">
                          <a:solidFill>
                            <a:srgbClr val="153E47"/>
                          </a:solidFill>
                        </a:rPr>
                        <a:t>编写和训练车牌分类</a:t>
                      </a:r>
                      <a:r>
                        <a:rPr lang="en-US" altLang="zh-CN" dirty="0">
                          <a:solidFill>
                            <a:srgbClr val="153E47"/>
                          </a:solidFill>
                        </a:rPr>
                        <a:t>AI</a:t>
                      </a:r>
                      <a:endParaRPr lang="zh-CN" altLang="en-US" dirty="0">
                        <a:solidFill>
                          <a:srgbClr val="153E47"/>
                        </a:solidFill>
                      </a:endParaRPr>
                    </a:p>
                  </a:txBody>
                  <a:tcPr anchor="ctr"/>
                </a:tc>
                <a:extLst>
                  <a:ext uri="{0D108BD9-81ED-4DB2-BD59-A6C34878D82A}">
                    <a16:rowId xmlns:a16="http://schemas.microsoft.com/office/drawing/2014/main" val="1727072078"/>
                  </a:ext>
                </a:extLst>
              </a:tr>
              <a:tr h="370840">
                <a:tc>
                  <a:txBody>
                    <a:bodyPr/>
                    <a:lstStyle/>
                    <a:p>
                      <a:pPr algn="ctr"/>
                      <a:r>
                        <a:rPr lang="zh-CN" altLang="en-US" dirty="0">
                          <a:solidFill>
                            <a:srgbClr val="153E47"/>
                          </a:solidFill>
                        </a:rPr>
                        <a:t>冯雅君</a:t>
                      </a:r>
                    </a:p>
                  </a:txBody>
                  <a:tcPr anchor="ctr"/>
                </a:tc>
                <a:tc>
                  <a:txBody>
                    <a:bodyPr/>
                    <a:lstStyle/>
                    <a:p>
                      <a:pPr algn="ctr"/>
                      <a:r>
                        <a:rPr lang="en-US" altLang="zh-CN" dirty="0">
                          <a:solidFill>
                            <a:srgbClr val="153E47"/>
                          </a:solidFill>
                        </a:rPr>
                        <a:t>202358507133</a:t>
                      </a:r>
                      <a:endParaRPr lang="zh-CN" altLang="en-US" dirty="0">
                        <a:solidFill>
                          <a:srgbClr val="153E47"/>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153E47"/>
                          </a:solidFill>
                        </a:rPr>
                        <a:t>编写和训练车牌分类</a:t>
                      </a:r>
                      <a:r>
                        <a:rPr lang="en-US" altLang="zh-CN" dirty="0">
                          <a:solidFill>
                            <a:srgbClr val="153E47"/>
                          </a:solidFill>
                        </a:rPr>
                        <a:t>AI</a:t>
                      </a:r>
                      <a:endParaRPr lang="zh-CN" altLang="en-US" dirty="0">
                        <a:solidFill>
                          <a:srgbClr val="153E47"/>
                        </a:solidFill>
                      </a:endParaRPr>
                    </a:p>
                  </a:txBody>
                  <a:tcPr anchor="ctr"/>
                </a:tc>
                <a:extLst>
                  <a:ext uri="{0D108BD9-81ED-4DB2-BD59-A6C34878D82A}">
                    <a16:rowId xmlns:a16="http://schemas.microsoft.com/office/drawing/2014/main" val="3958729016"/>
                  </a:ext>
                </a:extLst>
              </a:tr>
              <a:tr h="370840">
                <a:tc>
                  <a:txBody>
                    <a:bodyPr/>
                    <a:lstStyle/>
                    <a:p>
                      <a:pPr algn="ctr"/>
                      <a:r>
                        <a:rPr lang="zh-CN" altLang="en-US" dirty="0">
                          <a:solidFill>
                            <a:srgbClr val="153E47"/>
                          </a:solidFill>
                        </a:rPr>
                        <a:t>焦雅雯</a:t>
                      </a:r>
                    </a:p>
                  </a:txBody>
                  <a:tcPr anchor="ctr"/>
                </a:tc>
                <a:tc>
                  <a:txBody>
                    <a:bodyPr/>
                    <a:lstStyle/>
                    <a:p>
                      <a:pPr algn="ctr"/>
                      <a:r>
                        <a:rPr lang="en-US" altLang="zh-CN" dirty="0">
                          <a:solidFill>
                            <a:srgbClr val="153E47"/>
                          </a:solidFill>
                        </a:rPr>
                        <a:t>202358507131</a:t>
                      </a:r>
                      <a:endParaRPr lang="zh-CN" altLang="en-US" dirty="0">
                        <a:solidFill>
                          <a:srgbClr val="153E47"/>
                        </a:solidFill>
                      </a:endParaRPr>
                    </a:p>
                  </a:txBody>
                  <a:tcPr anchor="ctr"/>
                </a:tc>
                <a:tc>
                  <a:txBody>
                    <a:bodyPr/>
                    <a:lstStyle/>
                    <a:p>
                      <a:pPr algn="ctr"/>
                      <a:r>
                        <a:rPr lang="zh-CN" altLang="en-US" dirty="0">
                          <a:solidFill>
                            <a:srgbClr val="153E47"/>
                          </a:solidFill>
                        </a:rPr>
                        <a:t>编写</a:t>
                      </a:r>
                      <a:r>
                        <a:rPr lang="en-US" altLang="zh-CN" dirty="0">
                          <a:solidFill>
                            <a:srgbClr val="153E47"/>
                          </a:solidFill>
                        </a:rPr>
                        <a:t>OCR</a:t>
                      </a:r>
                      <a:r>
                        <a:rPr lang="zh-CN" altLang="en-US" dirty="0">
                          <a:solidFill>
                            <a:srgbClr val="153E47"/>
                          </a:solidFill>
                        </a:rPr>
                        <a:t>识别和结果校验代码</a:t>
                      </a:r>
                    </a:p>
                  </a:txBody>
                  <a:tcPr anchor="ctr"/>
                </a:tc>
                <a:extLst>
                  <a:ext uri="{0D108BD9-81ED-4DB2-BD59-A6C34878D82A}">
                    <a16:rowId xmlns:a16="http://schemas.microsoft.com/office/drawing/2014/main" val="684744914"/>
                  </a:ext>
                </a:extLst>
              </a:tr>
              <a:tr h="370840">
                <a:tc>
                  <a:txBody>
                    <a:bodyPr/>
                    <a:lstStyle/>
                    <a:p>
                      <a:pPr algn="ctr"/>
                      <a:r>
                        <a:rPr lang="zh-CN" altLang="en-US" dirty="0">
                          <a:solidFill>
                            <a:srgbClr val="153E47"/>
                          </a:solidFill>
                        </a:rPr>
                        <a:t>金小杰</a:t>
                      </a:r>
                    </a:p>
                  </a:txBody>
                  <a:tcPr anchor="ctr"/>
                </a:tc>
                <a:tc>
                  <a:txBody>
                    <a:bodyPr/>
                    <a:lstStyle/>
                    <a:p>
                      <a:pPr algn="ctr"/>
                      <a:r>
                        <a:rPr lang="en-US" altLang="zh-CN" dirty="0">
                          <a:solidFill>
                            <a:srgbClr val="153E47"/>
                          </a:solidFill>
                        </a:rPr>
                        <a:t>202358507231</a:t>
                      </a:r>
                      <a:endParaRPr lang="zh-CN" altLang="en-US" dirty="0">
                        <a:solidFill>
                          <a:srgbClr val="153E47"/>
                        </a:solidFill>
                      </a:endParaRPr>
                    </a:p>
                  </a:txBody>
                  <a:tcPr anchor="ctr"/>
                </a:tc>
                <a:tc>
                  <a:txBody>
                    <a:bodyPr/>
                    <a:lstStyle/>
                    <a:p>
                      <a:pPr algn="ctr"/>
                      <a:r>
                        <a:rPr lang="zh-CN" altLang="en-US" dirty="0">
                          <a:solidFill>
                            <a:srgbClr val="153E47"/>
                          </a:solidFill>
                        </a:rPr>
                        <a:t>收集和整理训练和测试所需数据源</a:t>
                      </a:r>
                    </a:p>
                  </a:txBody>
                  <a:tcPr anchor="ctr"/>
                </a:tc>
                <a:extLst>
                  <a:ext uri="{0D108BD9-81ED-4DB2-BD59-A6C34878D82A}">
                    <a16:rowId xmlns:a16="http://schemas.microsoft.com/office/drawing/2014/main" val="3244462700"/>
                  </a:ext>
                </a:extLst>
              </a:tr>
              <a:tr h="371493">
                <a:tc>
                  <a:txBody>
                    <a:bodyPr/>
                    <a:lstStyle/>
                    <a:p>
                      <a:pPr algn="ctr"/>
                      <a:r>
                        <a:rPr lang="zh-CN" altLang="en-US" dirty="0">
                          <a:solidFill>
                            <a:srgbClr val="153E47"/>
                          </a:solidFill>
                        </a:rPr>
                        <a:t>冯昌盛</a:t>
                      </a:r>
                    </a:p>
                  </a:txBody>
                  <a:tcPr anchor="ctr"/>
                </a:tc>
                <a:tc>
                  <a:txBody>
                    <a:bodyPr/>
                    <a:lstStyle/>
                    <a:p>
                      <a:pPr algn="ctr"/>
                      <a:r>
                        <a:rPr lang="en-US" altLang="zh-CN" dirty="0">
                          <a:solidFill>
                            <a:srgbClr val="153E47"/>
                          </a:solidFill>
                        </a:rPr>
                        <a:t>202358507111</a:t>
                      </a:r>
                      <a:endParaRPr lang="zh-CN" altLang="en-US" dirty="0">
                        <a:solidFill>
                          <a:srgbClr val="153E47"/>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153E47"/>
                          </a:solidFill>
                        </a:rPr>
                        <a:t>编写和训练车牌分类</a:t>
                      </a:r>
                      <a:r>
                        <a:rPr lang="en-US" altLang="zh-CN" dirty="0">
                          <a:solidFill>
                            <a:srgbClr val="153E47"/>
                          </a:solidFill>
                        </a:rPr>
                        <a:t>AI</a:t>
                      </a:r>
                      <a:endParaRPr lang="zh-CN" altLang="en-US" dirty="0">
                        <a:solidFill>
                          <a:srgbClr val="153E47"/>
                        </a:solidFill>
                      </a:endParaRPr>
                    </a:p>
                  </a:txBody>
                  <a:tcPr anchor="ctr"/>
                </a:tc>
                <a:extLst>
                  <a:ext uri="{0D108BD9-81ED-4DB2-BD59-A6C34878D82A}">
                    <a16:rowId xmlns:a16="http://schemas.microsoft.com/office/drawing/2014/main" val="3363025668"/>
                  </a:ext>
                </a:extLst>
              </a:tr>
              <a:tr h="370840">
                <a:tc>
                  <a:txBody>
                    <a:bodyPr/>
                    <a:lstStyle/>
                    <a:p>
                      <a:pPr algn="ctr"/>
                      <a:r>
                        <a:rPr lang="zh-CN" altLang="en-US" dirty="0">
                          <a:solidFill>
                            <a:srgbClr val="153E47"/>
                          </a:solidFill>
                        </a:rPr>
                        <a:t>王昱博</a:t>
                      </a:r>
                    </a:p>
                  </a:txBody>
                  <a:tcPr anchor="ctr"/>
                </a:tc>
                <a:tc>
                  <a:txBody>
                    <a:bodyPr/>
                    <a:lstStyle/>
                    <a:p>
                      <a:pPr algn="ctr"/>
                      <a:r>
                        <a:rPr lang="en-US" altLang="zh-CN" dirty="0">
                          <a:solidFill>
                            <a:srgbClr val="153E47"/>
                          </a:solidFill>
                        </a:rPr>
                        <a:t>202358507208</a:t>
                      </a:r>
                      <a:endParaRPr lang="zh-CN" altLang="en-US" dirty="0">
                        <a:solidFill>
                          <a:srgbClr val="153E47"/>
                        </a:solidFill>
                      </a:endParaRPr>
                    </a:p>
                  </a:txBody>
                  <a:tcPr anchor="ctr"/>
                </a:tc>
                <a:tc>
                  <a:txBody>
                    <a:bodyPr/>
                    <a:lstStyle/>
                    <a:p>
                      <a:pPr algn="ctr"/>
                      <a:r>
                        <a:rPr lang="zh-CN" altLang="en-US" dirty="0">
                          <a:solidFill>
                            <a:srgbClr val="153E47"/>
                          </a:solidFill>
                        </a:rPr>
                        <a:t>整合代码、撰写报告和</a:t>
                      </a:r>
                      <a:r>
                        <a:rPr lang="en-US" altLang="zh-CN" dirty="0">
                          <a:solidFill>
                            <a:srgbClr val="153E47"/>
                          </a:solidFill>
                        </a:rPr>
                        <a:t>PPT</a:t>
                      </a:r>
                      <a:r>
                        <a:rPr lang="zh-CN" altLang="en-US" dirty="0">
                          <a:solidFill>
                            <a:srgbClr val="153E47"/>
                          </a:solidFill>
                        </a:rPr>
                        <a:t>、提供技术支持</a:t>
                      </a:r>
                    </a:p>
                  </a:txBody>
                  <a:tcPr anchor="ctr"/>
                </a:tc>
                <a:extLst>
                  <a:ext uri="{0D108BD9-81ED-4DB2-BD59-A6C34878D82A}">
                    <a16:rowId xmlns:a16="http://schemas.microsoft.com/office/drawing/2014/main" val="16883092"/>
                  </a:ext>
                </a:extLst>
              </a:tr>
            </a:tbl>
          </a:graphicData>
        </a:graphic>
      </p:graphicFrame>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p:cNvSpPr/>
          <p:nvPr/>
        </p:nvSpPr>
        <p:spPr>
          <a:xfrm rot="10800000">
            <a:off x="572770" y="0"/>
            <a:ext cx="11600180" cy="6858635"/>
          </a:xfrm>
          <a:prstGeom prst="rect">
            <a:avLst/>
          </a:prstGeom>
          <a:gradFill>
            <a:gsLst>
              <a:gs pos="32000">
                <a:srgbClr val="0ACCC4">
                  <a:alpha val="0"/>
                </a:srgbClr>
              </a:gs>
              <a:gs pos="73000">
                <a:srgbClr val="153E4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7" name="文本框 6"/>
          <p:cNvSpPr txBox="1"/>
          <p:nvPr/>
        </p:nvSpPr>
        <p:spPr>
          <a:xfrm>
            <a:off x="7207885" y="2443480"/>
            <a:ext cx="3851275" cy="1200329"/>
          </a:xfrm>
          <a:prstGeom prst="rect">
            <a:avLst/>
          </a:prstGeom>
          <a:noFill/>
        </p:spPr>
        <p:txBody>
          <a:bodyPr wrap="square" rtlCol="0">
            <a:spAutoFit/>
          </a:bodyPr>
          <a:lstStyle>
            <a:defPPr>
              <a:defRPr lang="zh-CN"/>
            </a:defPPr>
            <a:lvl1pPr>
              <a:defRPr sz="7200">
                <a:gradFill>
                  <a:gsLst>
                    <a:gs pos="0">
                      <a:srgbClr val="FFFF00"/>
                    </a:gs>
                    <a:gs pos="100000">
                      <a:srgbClr val="0ACCC4"/>
                    </a:gs>
                  </a:gsLst>
                  <a:lin ang="0" scaled="0"/>
                </a:gradFill>
                <a:latin typeface="优设标题黑" panose="00000500000000000000" pitchFamily="2" charset="-122"/>
                <a:ea typeface="优设标题黑" panose="00000500000000000000" pitchFamily="2" charset="-122"/>
              </a:defRPr>
            </a:lvl1pPr>
          </a:lstStyle>
          <a:p>
            <a:r>
              <a:rPr lang="zh-CN" altLang="en-US" dirty="0">
                <a:sym typeface="Arial"/>
              </a:rPr>
              <a:t>系统简介</a:t>
            </a:r>
          </a:p>
        </p:txBody>
      </p:sp>
      <p:sp>
        <p:nvSpPr>
          <p:cNvPr id="5" name="文本框 4"/>
          <p:cNvSpPr txBox="1"/>
          <p:nvPr/>
        </p:nvSpPr>
        <p:spPr>
          <a:xfrm>
            <a:off x="8521700" y="4190365"/>
            <a:ext cx="2153154" cy="2215991"/>
          </a:xfrm>
          <a:prstGeom prst="rect">
            <a:avLst/>
          </a:prstGeom>
          <a:noFill/>
        </p:spPr>
        <p:txBody>
          <a:bodyPr wrap="none" rtlCol="0">
            <a:spAutoFit/>
          </a:bodyPr>
          <a:lstStyle/>
          <a:p>
            <a:r>
              <a:rPr lang="en-US" altLang="zh-CN" sz="13800" dirty="0">
                <a:solidFill>
                  <a:schemeClr val="bg1"/>
                </a:solidFill>
                <a:latin typeface="Arial"/>
                <a:ea typeface="微软雅黑"/>
                <a:cs typeface="庞门正道标题体" panose="02010600030101010101" charset="-122"/>
                <a:sym typeface="Arial"/>
              </a:rPr>
              <a:t>02</a:t>
            </a:r>
          </a:p>
        </p:txBody>
      </p:sp>
      <p:sp>
        <p:nvSpPr>
          <p:cNvPr id="4" name="文本框 3"/>
          <p:cNvSpPr txBox="1"/>
          <p:nvPr/>
        </p:nvSpPr>
        <p:spPr>
          <a:xfrm>
            <a:off x="7199630" y="3464825"/>
            <a:ext cx="3729355" cy="461665"/>
          </a:xfrm>
          <a:prstGeom prst="rect">
            <a:avLst/>
          </a:prstGeom>
          <a:noFill/>
        </p:spPr>
        <p:txBody>
          <a:bodyPr wrap="square" rtlCol="0">
            <a:spAutoFit/>
          </a:bodyPr>
          <a:lstStyle/>
          <a:p>
            <a:pPr algn="dist"/>
            <a:r>
              <a:rPr lang="zh-CN" altLang="en-US" sz="2400" cap="all" dirty="0">
                <a:gradFill>
                  <a:gsLst>
                    <a:gs pos="0">
                      <a:srgbClr val="FFFF00"/>
                    </a:gs>
                    <a:gs pos="100000">
                      <a:srgbClr val="0ACCC4"/>
                    </a:gs>
                  </a:gsLst>
                  <a:lin ang="0" scaled="0"/>
                </a:gradFill>
                <a:uFillTx/>
                <a:latin typeface="Arial"/>
                <a:ea typeface="微软雅黑"/>
                <a:sym typeface="Arial"/>
              </a:rPr>
              <a:t>Pro</a:t>
            </a:r>
            <a:r>
              <a:rPr lang="en-US" altLang="zh-CN" sz="2400" cap="all" dirty="0">
                <a:gradFill>
                  <a:gsLst>
                    <a:gs pos="0">
                      <a:srgbClr val="FFFF00"/>
                    </a:gs>
                    <a:gs pos="100000">
                      <a:srgbClr val="0ACCC4"/>
                    </a:gs>
                  </a:gsLst>
                  <a:lin ang="0" scaled="0"/>
                </a:gradFill>
                <a:uFillTx/>
                <a:latin typeface="Arial"/>
                <a:ea typeface="微软雅黑"/>
                <a:sym typeface="Arial"/>
              </a:rPr>
              <a:t>GRAM INTRO</a:t>
            </a:r>
            <a:endParaRPr lang="zh-CN" altLang="en-US" sz="2400" cap="all" dirty="0">
              <a:gradFill>
                <a:gsLst>
                  <a:gs pos="0">
                    <a:srgbClr val="FFFF00"/>
                  </a:gs>
                  <a:gs pos="100000">
                    <a:srgbClr val="0ACCC4"/>
                  </a:gs>
                </a:gsLst>
                <a:lin ang="0" scaled="0"/>
              </a:gradFill>
              <a:uFillTx/>
              <a:latin typeface="Arial"/>
              <a:ea typeface="微软雅黑"/>
              <a:sym typeface="Arial"/>
            </a:endParaRPr>
          </a:p>
        </p:txBody>
      </p:sp>
      <p:cxnSp>
        <p:nvCxnSpPr>
          <p:cNvPr id="10" name="直接连接符 9"/>
          <p:cNvCxnSpPr/>
          <p:nvPr/>
        </p:nvCxnSpPr>
        <p:spPr>
          <a:xfrm flipH="1">
            <a:off x="7290435" y="3945890"/>
            <a:ext cx="3620135" cy="0"/>
          </a:xfrm>
          <a:prstGeom prst="line">
            <a:avLst/>
          </a:prstGeom>
          <a:ln>
            <a:gradFill>
              <a:gsLst>
                <a:gs pos="0">
                  <a:srgbClr val="FFFF00"/>
                </a:gs>
                <a:gs pos="100000">
                  <a:srgbClr val="0ACCC4"/>
                </a:gs>
              </a:gsLst>
              <a:lin ang="10800000" scaled="1"/>
            </a:gra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5378C7D3-E8E9-1E50-B181-1D4578ADD1D6}"/>
              </a:ext>
            </a:extLst>
          </p:cNvPr>
          <p:cNvSpPr txBox="1"/>
          <p:nvPr/>
        </p:nvSpPr>
        <p:spPr>
          <a:xfrm>
            <a:off x="5937866" y="690245"/>
            <a:ext cx="5440699" cy="923330"/>
          </a:xfrm>
          <a:prstGeom prst="rect">
            <a:avLst/>
          </a:prstGeom>
          <a:noFill/>
        </p:spPr>
        <p:txBody>
          <a:bodyPr wrap="square" rtlCol="0">
            <a:spAutoFit/>
          </a:bodyPr>
          <a:lstStyle/>
          <a:p>
            <a:pPr algn="r"/>
            <a:r>
              <a:rPr lang="en-US" altLang="zh-CN" sz="5400" b="1" cap="all" dirty="0">
                <a:solidFill>
                  <a:srgbClr val="20606D"/>
                </a:solidFill>
                <a:uFillTx/>
                <a:latin typeface="Arial"/>
                <a:ea typeface="微软雅黑"/>
                <a:sym typeface="Arial"/>
              </a:rPr>
              <a:t>LICENSEPLATE</a:t>
            </a:r>
            <a:r>
              <a:rPr lang="zh-CN" altLang="en-US" sz="5400" b="1" cap="all" dirty="0">
                <a:solidFill>
                  <a:srgbClr val="20606D"/>
                </a:solidFill>
                <a:uFillTx/>
                <a:latin typeface="Arial"/>
                <a:ea typeface="微软雅黑"/>
                <a:sym typeface="Arial"/>
              </a:rPr>
              <a:t> </a:t>
            </a:r>
          </a:p>
        </p:txBody>
      </p:sp>
      <p:sp>
        <p:nvSpPr>
          <p:cNvPr id="11" name="文本框 10">
            <a:extLst>
              <a:ext uri="{FF2B5EF4-FFF2-40B4-BE49-F238E27FC236}">
                <a16:creationId xmlns:a16="http://schemas.microsoft.com/office/drawing/2014/main" id="{CDC5FD39-43FA-8E0E-706B-4AD5CCADC7F2}"/>
              </a:ext>
            </a:extLst>
          </p:cNvPr>
          <p:cNvSpPr txBox="1"/>
          <p:nvPr/>
        </p:nvSpPr>
        <p:spPr>
          <a:xfrm>
            <a:off x="6609970" y="1412875"/>
            <a:ext cx="5421677" cy="707886"/>
          </a:xfrm>
          <a:prstGeom prst="rect">
            <a:avLst/>
          </a:prstGeom>
          <a:noFill/>
        </p:spPr>
        <p:txBody>
          <a:bodyPr wrap="none" rtlCol="0">
            <a:spAutoFit/>
          </a:bodyPr>
          <a:lstStyle/>
          <a:p>
            <a:pPr algn="l"/>
            <a:r>
              <a:rPr lang="en-US" altLang="zh-CN" sz="4000" b="1" cap="all" dirty="0">
                <a:solidFill>
                  <a:srgbClr val="20606D"/>
                </a:solidFill>
                <a:uFillTx/>
                <a:latin typeface="Arial"/>
                <a:ea typeface="微软雅黑"/>
                <a:sym typeface="Arial"/>
              </a:rPr>
              <a:t>IDENTIFY&amp;CLASSIFY</a:t>
            </a:r>
            <a:endParaRPr lang="zh-CN" altLang="en-US" sz="4000" b="1" cap="all" dirty="0">
              <a:solidFill>
                <a:srgbClr val="20606D"/>
              </a:solidFill>
              <a:uFillTx/>
              <a:latin typeface="Arial"/>
              <a:ea typeface="微软雅黑"/>
              <a:sym typeface="Arial"/>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矩形 11"/>
          <p:cNvSpPr/>
          <p:nvPr/>
        </p:nvSpPr>
        <p:spPr>
          <a:xfrm>
            <a:off x="327025" y="249555"/>
            <a:ext cx="11538585" cy="6358255"/>
          </a:xfrm>
          <a:prstGeom prst="rect">
            <a:avLst/>
          </a:prstGeom>
          <a:solidFill>
            <a:srgbClr val="153E47">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6" name="文本框 5"/>
          <p:cNvSpPr txBox="1"/>
          <p:nvPr/>
        </p:nvSpPr>
        <p:spPr>
          <a:xfrm>
            <a:off x="1870710" y="518160"/>
            <a:ext cx="1329690" cy="430887"/>
          </a:xfrm>
          <a:prstGeom prst="rect">
            <a:avLst/>
          </a:prstGeom>
          <a:noFill/>
        </p:spPr>
        <p:txBody>
          <a:bodyPr wrap="square" rtlCol="0">
            <a:spAutoFit/>
          </a:bodyPr>
          <a:lstStyle/>
          <a:p>
            <a:pPr algn="dist"/>
            <a:r>
              <a:rPr lang="zh-CN" altLang="en-US" sz="2200" dirty="0">
                <a:solidFill>
                  <a:srgbClr val="0ACCC4"/>
                </a:solidFill>
                <a:effectLst>
                  <a:outerShdw blurRad="38100" dist="38100" dir="2700000" algn="tl">
                    <a:srgbClr val="000000">
                      <a:alpha val="43137"/>
                    </a:srgbClr>
                  </a:outerShdw>
                </a:effectLst>
                <a:latin typeface="Arial"/>
                <a:ea typeface="微软雅黑"/>
                <a:cs typeface="庞门正道标题体" panose="02010600030101010101" charset="-122"/>
                <a:sym typeface="Arial"/>
              </a:rPr>
              <a:t>系统简介</a:t>
            </a:r>
          </a:p>
        </p:txBody>
      </p:sp>
      <p:sp>
        <p:nvSpPr>
          <p:cNvPr id="11" name="文本框 10"/>
          <p:cNvSpPr txBox="1"/>
          <p:nvPr/>
        </p:nvSpPr>
        <p:spPr>
          <a:xfrm>
            <a:off x="1866900" y="806450"/>
            <a:ext cx="1935480" cy="276999"/>
          </a:xfrm>
          <a:prstGeom prst="rect">
            <a:avLst/>
          </a:prstGeom>
          <a:noFill/>
        </p:spPr>
        <p:txBody>
          <a:bodyPr wrap="square" rtlCol="0">
            <a:spAutoFit/>
          </a:bodyPr>
          <a:lstStyle/>
          <a:p>
            <a:pPr algn="dist"/>
            <a:r>
              <a:rPr lang="en-US" altLang="zh-CN" sz="1200" cap="all" dirty="0">
                <a:solidFill>
                  <a:srgbClr val="0ACCC4"/>
                </a:solidFill>
                <a:effectLst>
                  <a:outerShdw blurRad="38100" dist="38100" dir="2700000" algn="tl">
                    <a:srgbClr val="000000">
                      <a:alpha val="43137"/>
                    </a:srgbClr>
                  </a:outerShdw>
                </a:effectLst>
                <a:uFillTx/>
                <a:latin typeface="Arial"/>
                <a:ea typeface="微软雅黑"/>
                <a:sym typeface="Arial"/>
              </a:rPr>
              <a:t>PROGRAM intro</a:t>
            </a:r>
            <a:endParaRPr lang="zh-CN" altLang="en-US" sz="1200" cap="all" dirty="0">
              <a:solidFill>
                <a:srgbClr val="0ACCC4"/>
              </a:solidFill>
              <a:effectLst>
                <a:outerShdw blurRad="38100" dist="38100" dir="2700000" algn="tl">
                  <a:srgbClr val="000000">
                    <a:alpha val="43137"/>
                  </a:srgbClr>
                </a:outerShdw>
              </a:effectLst>
              <a:uFillTx/>
              <a:latin typeface="Arial"/>
              <a:ea typeface="微软雅黑"/>
              <a:sym typeface="Arial"/>
            </a:endParaRPr>
          </a:p>
        </p:txBody>
      </p:sp>
      <p:sp>
        <p:nvSpPr>
          <p:cNvPr id="13" name="文本框 12"/>
          <p:cNvSpPr txBox="1"/>
          <p:nvPr/>
        </p:nvSpPr>
        <p:spPr>
          <a:xfrm>
            <a:off x="935990" y="391160"/>
            <a:ext cx="870751" cy="830997"/>
          </a:xfrm>
          <a:prstGeom prst="rect">
            <a:avLst/>
          </a:prstGeom>
          <a:noFill/>
        </p:spPr>
        <p:txBody>
          <a:bodyPr wrap="none" rtlCol="0">
            <a:spAutoFit/>
          </a:bodyPr>
          <a:lstStyle/>
          <a:p>
            <a:r>
              <a:rPr lang="en-US" altLang="zh-CN" sz="4800" dirty="0">
                <a:solidFill>
                  <a:srgbClr val="0ACCC4"/>
                </a:solidFill>
                <a:effectLst>
                  <a:outerShdw blurRad="38100" dist="38100" dir="2700000" algn="tl">
                    <a:srgbClr val="000000">
                      <a:alpha val="43137"/>
                    </a:srgbClr>
                  </a:outerShdw>
                </a:effectLst>
                <a:latin typeface="Arial"/>
                <a:ea typeface="微软雅黑"/>
                <a:cs typeface="庞门正道标题体" panose="02010600030101010101" charset="-122"/>
                <a:sym typeface="Arial"/>
              </a:rPr>
              <a:t>02</a:t>
            </a:r>
          </a:p>
        </p:txBody>
      </p:sp>
      <p:grpSp>
        <p:nvGrpSpPr>
          <p:cNvPr id="26" name="组合 25"/>
          <p:cNvGrpSpPr/>
          <p:nvPr/>
        </p:nvGrpSpPr>
        <p:grpSpPr>
          <a:xfrm>
            <a:off x="3140310" y="2567266"/>
            <a:ext cx="5937651" cy="2523568"/>
            <a:chOff x="3130150" y="1948141"/>
            <a:chExt cx="5937651" cy="2523568"/>
          </a:xfrm>
        </p:grpSpPr>
        <p:sp>
          <p:nvSpPr>
            <p:cNvPr id="27" name="Freeform: Shape 5"/>
            <p:cNvSpPr/>
            <p:nvPr/>
          </p:nvSpPr>
          <p:spPr>
            <a:xfrm>
              <a:off x="3130150" y="1948944"/>
              <a:ext cx="2385201" cy="2522764"/>
            </a:xfrm>
            <a:custGeom>
              <a:avLst/>
              <a:gdLst>
                <a:gd name="connsiteX0" fmla="*/ 3572054 w 4033228"/>
                <a:gd name="connsiteY0" fmla="*/ 2543073 h 4265841"/>
                <a:gd name="connsiteX1" fmla="*/ 3181651 w 4033228"/>
                <a:gd name="connsiteY1" fmla="*/ 2767782 h 4265841"/>
                <a:gd name="connsiteX2" fmla="*/ 2133009 w 4033228"/>
                <a:gd name="connsiteY2" fmla="*/ 3357927 h 4265841"/>
                <a:gd name="connsiteX3" fmla="*/ 907324 w 4033228"/>
                <a:gd name="connsiteY3" fmla="*/ 2082306 h 4265841"/>
                <a:gd name="connsiteX4" fmla="*/ 2060376 w 4033228"/>
                <a:gd name="connsiteY4" fmla="*/ 908826 h 4265841"/>
                <a:gd name="connsiteX5" fmla="*/ 3181651 w 4033228"/>
                <a:gd name="connsiteY5" fmla="*/ 1501241 h 4265841"/>
                <a:gd name="connsiteX6" fmla="*/ 3567514 w 4033228"/>
                <a:gd name="connsiteY6" fmla="*/ 1723680 h 4265841"/>
                <a:gd name="connsiteX7" fmla="*/ 3585673 w 4033228"/>
                <a:gd name="connsiteY7" fmla="*/ 1723680 h 4265841"/>
                <a:gd name="connsiteX8" fmla="*/ 3971537 w 4033228"/>
                <a:gd name="connsiteY8" fmla="*/ 1054093 h 4265841"/>
                <a:gd name="connsiteX9" fmla="*/ 3812652 w 4033228"/>
                <a:gd name="connsiteY9" fmla="*/ 820304 h 4265841"/>
                <a:gd name="connsiteX10" fmla="*/ 2071725 w 4033228"/>
                <a:gd name="connsiteY10" fmla="*/ 911 h 4265841"/>
                <a:gd name="connsiteX11" fmla="*/ 1678 w 4033228"/>
                <a:gd name="connsiteY11" fmla="*/ 2048259 h 4265841"/>
                <a:gd name="connsiteX12" fmla="*/ 2133009 w 4033228"/>
                <a:gd name="connsiteY12" fmla="*/ 4265842 h 4265841"/>
                <a:gd name="connsiteX13" fmla="*/ 3812652 w 4033228"/>
                <a:gd name="connsiteY13" fmla="*/ 3446448 h 4265841"/>
                <a:gd name="connsiteX14" fmla="*/ 3960188 w 4033228"/>
                <a:gd name="connsiteY14" fmla="*/ 3233088 h 4265841"/>
                <a:gd name="connsiteX15" fmla="*/ 3572054 w 4033228"/>
                <a:gd name="connsiteY15" fmla="*/ 2543073 h 4265841"/>
                <a:gd name="connsiteX16" fmla="*/ 3572054 w 4033228"/>
                <a:gd name="connsiteY16" fmla="*/ 2543073 h 4265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33228" h="4265841">
                  <a:moveTo>
                    <a:pt x="3572054" y="2543073"/>
                  </a:moveTo>
                  <a:cubicBezTo>
                    <a:pt x="3410899" y="2543073"/>
                    <a:pt x="3263363" y="2629325"/>
                    <a:pt x="3181651" y="2767782"/>
                  </a:cubicBezTo>
                  <a:cubicBezTo>
                    <a:pt x="2966021" y="3121869"/>
                    <a:pt x="2577887" y="3357927"/>
                    <a:pt x="2133009" y="3357927"/>
                  </a:cubicBezTo>
                  <a:cubicBezTo>
                    <a:pt x="1440724" y="3357927"/>
                    <a:pt x="880086" y="2781401"/>
                    <a:pt x="907324" y="2082306"/>
                  </a:cubicBezTo>
                  <a:cubicBezTo>
                    <a:pt x="932291" y="1455845"/>
                    <a:pt x="1436184" y="942873"/>
                    <a:pt x="2060376" y="908826"/>
                  </a:cubicBezTo>
                  <a:cubicBezTo>
                    <a:pt x="2534761" y="881589"/>
                    <a:pt x="2954672" y="1126726"/>
                    <a:pt x="3181651" y="1501241"/>
                  </a:cubicBezTo>
                  <a:cubicBezTo>
                    <a:pt x="3263363" y="1637428"/>
                    <a:pt x="3408629" y="1723680"/>
                    <a:pt x="3567514" y="1723680"/>
                  </a:cubicBezTo>
                  <a:lnTo>
                    <a:pt x="3585673" y="1723680"/>
                  </a:lnTo>
                  <a:cubicBezTo>
                    <a:pt x="3928411" y="1723680"/>
                    <a:pt x="4146310" y="1349165"/>
                    <a:pt x="3971537" y="1054093"/>
                  </a:cubicBezTo>
                  <a:cubicBezTo>
                    <a:pt x="3923871" y="972380"/>
                    <a:pt x="3869396" y="895207"/>
                    <a:pt x="3812652" y="820304"/>
                  </a:cubicBezTo>
                  <a:cubicBezTo>
                    <a:pt x="3410899" y="305063"/>
                    <a:pt x="2777629" y="-19517"/>
                    <a:pt x="2071725" y="911"/>
                  </a:cubicBezTo>
                  <a:cubicBezTo>
                    <a:pt x="954989" y="30418"/>
                    <a:pt x="44804" y="931524"/>
                    <a:pt x="1678" y="2048259"/>
                  </a:cubicBezTo>
                  <a:cubicBezTo>
                    <a:pt x="-45987" y="3262596"/>
                    <a:pt x="927752" y="4265842"/>
                    <a:pt x="2133009" y="4265842"/>
                  </a:cubicBezTo>
                  <a:cubicBezTo>
                    <a:pt x="2813945" y="4265842"/>
                    <a:pt x="3422248" y="3945801"/>
                    <a:pt x="3812652" y="3446448"/>
                  </a:cubicBezTo>
                  <a:cubicBezTo>
                    <a:pt x="3864857" y="3378355"/>
                    <a:pt x="3914792" y="3307991"/>
                    <a:pt x="3960188" y="3233088"/>
                  </a:cubicBezTo>
                  <a:cubicBezTo>
                    <a:pt x="4144041" y="2931207"/>
                    <a:pt x="3926141" y="2543073"/>
                    <a:pt x="3572054" y="2543073"/>
                  </a:cubicBezTo>
                  <a:lnTo>
                    <a:pt x="3572054" y="2543073"/>
                  </a:lnTo>
                  <a:close/>
                </a:path>
              </a:pathLst>
            </a:custGeom>
            <a:solidFill>
              <a:srgbClr val="FFFF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 name="Freeform: Shape 11"/>
            <p:cNvSpPr/>
            <p:nvPr/>
          </p:nvSpPr>
          <p:spPr>
            <a:xfrm>
              <a:off x="6681348" y="1948141"/>
              <a:ext cx="2386453" cy="2521422"/>
            </a:xfrm>
            <a:custGeom>
              <a:avLst/>
              <a:gdLst>
                <a:gd name="connsiteX0" fmla="*/ 1900220 w 4035345"/>
                <a:gd name="connsiteY0" fmla="*/ 0 h 4263571"/>
                <a:gd name="connsiteX1" fmla="*/ 220577 w 4035345"/>
                <a:gd name="connsiteY1" fmla="*/ 819393 h 4263571"/>
                <a:gd name="connsiteX2" fmla="*/ 61692 w 4035345"/>
                <a:gd name="connsiteY2" fmla="*/ 1053181 h 4263571"/>
                <a:gd name="connsiteX3" fmla="*/ 447556 w 4035345"/>
                <a:gd name="connsiteY3" fmla="*/ 1722769 h 4263571"/>
                <a:gd name="connsiteX4" fmla="*/ 465715 w 4035345"/>
                <a:gd name="connsiteY4" fmla="*/ 1722769 h 4263571"/>
                <a:gd name="connsiteX5" fmla="*/ 851579 w 4035345"/>
                <a:gd name="connsiteY5" fmla="*/ 1500329 h 4263571"/>
                <a:gd name="connsiteX6" fmla="*/ 1972853 w 4035345"/>
                <a:gd name="connsiteY6" fmla="*/ 907915 h 4263571"/>
                <a:gd name="connsiteX7" fmla="*/ 3125905 w 4035345"/>
                <a:gd name="connsiteY7" fmla="*/ 2081395 h 4263571"/>
                <a:gd name="connsiteX8" fmla="*/ 1900220 w 4035345"/>
                <a:gd name="connsiteY8" fmla="*/ 3357015 h 4263571"/>
                <a:gd name="connsiteX9" fmla="*/ 851579 w 4035345"/>
                <a:gd name="connsiteY9" fmla="*/ 2766871 h 4263571"/>
                <a:gd name="connsiteX10" fmla="*/ 461175 w 4035345"/>
                <a:gd name="connsiteY10" fmla="*/ 2542162 h 4263571"/>
                <a:gd name="connsiteX11" fmla="*/ 461175 w 4035345"/>
                <a:gd name="connsiteY11" fmla="*/ 2542162 h 4263571"/>
                <a:gd name="connsiteX12" fmla="*/ 73041 w 4035345"/>
                <a:gd name="connsiteY12" fmla="*/ 3232177 h 4263571"/>
                <a:gd name="connsiteX13" fmla="*/ 220577 w 4035345"/>
                <a:gd name="connsiteY13" fmla="*/ 3445537 h 4263571"/>
                <a:gd name="connsiteX14" fmla="*/ 1963774 w 4035345"/>
                <a:gd name="connsiteY14" fmla="*/ 4262661 h 4263571"/>
                <a:gd name="connsiteX15" fmla="*/ 4033820 w 4035345"/>
                <a:gd name="connsiteY15" fmla="*/ 2213043 h 4263571"/>
                <a:gd name="connsiteX16" fmla="*/ 1900220 w 4035345"/>
                <a:gd name="connsiteY16" fmla="*/ 0 h 426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35345" h="4263571">
                  <a:moveTo>
                    <a:pt x="1900220" y="0"/>
                  </a:moveTo>
                  <a:cubicBezTo>
                    <a:pt x="1219284" y="0"/>
                    <a:pt x="610981" y="320040"/>
                    <a:pt x="220577" y="819393"/>
                  </a:cubicBezTo>
                  <a:cubicBezTo>
                    <a:pt x="161563" y="894296"/>
                    <a:pt x="109358" y="971469"/>
                    <a:pt x="61692" y="1053181"/>
                  </a:cubicBezTo>
                  <a:cubicBezTo>
                    <a:pt x="-113081" y="1348254"/>
                    <a:pt x="104819" y="1722769"/>
                    <a:pt x="447556" y="1722769"/>
                  </a:cubicBezTo>
                  <a:lnTo>
                    <a:pt x="465715" y="1722769"/>
                  </a:lnTo>
                  <a:cubicBezTo>
                    <a:pt x="624600" y="1722769"/>
                    <a:pt x="769866" y="1636517"/>
                    <a:pt x="851579" y="1500329"/>
                  </a:cubicBezTo>
                  <a:cubicBezTo>
                    <a:pt x="1078557" y="1125814"/>
                    <a:pt x="1498468" y="880677"/>
                    <a:pt x="1972853" y="907915"/>
                  </a:cubicBezTo>
                  <a:cubicBezTo>
                    <a:pt x="2597045" y="944231"/>
                    <a:pt x="3100938" y="1457203"/>
                    <a:pt x="3125905" y="2081395"/>
                  </a:cubicBezTo>
                  <a:cubicBezTo>
                    <a:pt x="3153143" y="2780489"/>
                    <a:pt x="2592505" y="3357015"/>
                    <a:pt x="1900220" y="3357015"/>
                  </a:cubicBezTo>
                  <a:cubicBezTo>
                    <a:pt x="1457611" y="3357015"/>
                    <a:pt x="1067208" y="3120958"/>
                    <a:pt x="851579" y="2766871"/>
                  </a:cubicBezTo>
                  <a:cubicBezTo>
                    <a:pt x="767596" y="2628414"/>
                    <a:pt x="620060" y="2542162"/>
                    <a:pt x="461175" y="2542162"/>
                  </a:cubicBezTo>
                  <a:lnTo>
                    <a:pt x="461175" y="2542162"/>
                  </a:lnTo>
                  <a:cubicBezTo>
                    <a:pt x="107088" y="2542162"/>
                    <a:pt x="-108542" y="2930296"/>
                    <a:pt x="73041" y="3232177"/>
                  </a:cubicBezTo>
                  <a:cubicBezTo>
                    <a:pt x="118437" y="3307080"/>
                    <a:pt x="166102" y="3377444"/>
                    <a:pt x="220577" y="3445537"/>
                  </a:cubicBezTo>
                  <a:cubicBezTo>
                    <a:pt x="624600" y="3958509"/>
                    <a:pt x="1255600" y="4283089"/>
                    <a:pt x="1963774" y="4262661"/>
                  </a:cubicBezTo>
                  <a:cubicBezTo>
                    <a:pt x="3080509" y="4230884"/>
                    <a:pt x="3990694" y="3329778"/>
                    <a:pt x="4033820" y="2213043"/>
                  </a:cubicBezTo>
                  <a:cubicBezTo>
                    <a:pt x="4079216" y="1003246"/>
                    <a:pt x="3105477" y="0"/>
                    <a:pt x="1900220" y="0"/>
                  </a:cubicBezTo>
                  <a:close/>
                </a:path>
              </a:pathLst>
            </a:custGeom>
            <a:solidFill>
              <a:srgbClr val="0ACC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9" name="Freeform: Shape 8"/>
            <p:cNvSpPr/>
            <p:nvPr/>
          </p:nvSpPr>
          <p:spPr>
            <a:xfrm>
              <a:off x="4972569" y="1948141"/>
              <a:ext cx="2248875" cy="2523568"/>
            </a:xfrm>
            <a:custGeom>
              <a:avLst/>
              <a:gdLst>
                <a:gd name="connsiteX0" fmla="*/ 465715 w 3802709"/>
                <a:gd name="connsiteY0" fmla="*/ 1722769 h 4267200"/>
                <a:gd name="connsiteX1" fmla="*/ 851578 w 3802709"/>
                <a:gd name="connsiteY1" fmla="*/ 1502599 h 4267200"/>
                <a:gd name="connsiteX2" fmla="*/ 1900220 w 3802709"/>
                <a:gd name="connsiteY2" fmla="*/ 907915 h 4267200"/>
                <a:gd name="connsiteX3" fmla="*/ 2951131 w 3802709"/>
                <a:gd name="connsiteY3" fmla="*/ 1502599 h 4267200"/>
                <a:gd name="connsiteX4" fmla="*/ 3336995 w 3802709"/>
                <a:gd name="connsiteY4" fmla="*/ 1722769 h 4267200"/>
                <a:gd name="connsiteX5" fmla="*/ 3355154 w 3802709"/>
                <a:gd name="connsiteY5" fmla="*/ 1722769 h 4267200"/>
                <a:gd name="connsiteX6" fmla="*/ 3741018 w 3802709"/>
                <a:gd name="connsiteY6" fmla="*/ 1053181 h 4267200"/>
                <a:gd name="connsiteX7" fmla="*/ 3582133 w 3802709"/>
                <a:gd name="connsiteY7" fmla="*/ 819393 h 4267200"/>
                <a:gd name="connsiteX8" fmla="*/ 1900220 w 3802709"/>
                <a:gd name="connsiteY8" fmla="*/ 0 h 4267200"/>
                <a:gd name="connsiteX9" fmla="*/ 220577 w 3802709"/>
                <a:gd name="connsiteY9" fmla="*/ 819393 h 4267200"/>
                <a:gd name="connsiteX10" fmla="*/ 61692 w 3802709"/>
                <a:gd name="connsiteY10" fmla="*/ 1053181 h 4267200"/>
                <a:gd name="connsiteX11" fmla="*/ 447556 w 3802709"/>
                <a:gd name="connsiteY11" fmla="*/ 1722769 h 4267200"/>
                <a:gd name="connsiteX12" fmla="*/ 465715 w 3802709"/>
                <a:gd name="connsiteY12" fmla="*/ 1722769 h 4267200"/>
                <a:gd name="connsiteX13" fmla="*/ 3339265 w 3802709"/>
                <a:gd name="connsiteY13" fmla="*/ 2544432 h 4267200"/>
                <a:gd name="connsiteX14" fmla="*/ 2948862 w 3802709"/>
                <a:gd name="connsiteY14" fmla="*/ 2769141 h 4267200"/>
                <a:gd name="connsiteX15" fmla="*/ 1900220 w 3802709"/>
                <a:gd name="connsiteY15" fmla="*/ 3359285 h 4267200"/>
                <a:gd name="connsiteX16" fmla="*/ 851578 w 3802709"/>
                <a:gd name="connsiteY16" fmla="*/ 2769141 h 4267200"/>
                <a:gd name="connsiteX17" fmla="*/ 461175 w 3802709"/>
                <a:gd name="connsiteY17" fmla="*/ 2544432 h 4267200"/>
                <a:gd name="connsiteX18" fmla="*/ 461175 w 3802709"/>
                <a:gd name="connsiteY18" fmla="*/ 2544432 h 4267200"/>
                <a:gd name="connsiteX19" fmla="*/ 73041 w 3802709"/>
                <a:gd name="connsiteY19" fmla="*/ 3234447 h 4267200"/>
                <a:gd name="connsiteX20" fmla="*/ 220577 w 3802709"/>
                <a:gd name="connsiteY20" fmla="*/ 3447807 h 4267200"/>
                <a:gd name="connsiteX21" fmla="*/ 1900220 w 3802709"/>
                <a:gd name="connsiteY21" fmla="*/ 4267200 h 4267200"/>
                <a:gd name="connsiteX22" fmla="*/ 3579863 w 3802709"/>
                <a:gd name="connsiteY22" fmla="*/ 3447807 h 4267200"/>
                <a:gd name="connsiteX23" fmla="*/ 3727399 w 3802709"/>
                <a:gd name="connsiteY23" fmla="*/ 3234447 h 4267200"/>
                <a:gd name="connsiteX24" fmla="*/ 3339265 w 3802709"/>
                <a:gd name="connsiteY24" fmla="*/ 2544432 h 4267200"/>
                <a:gd name="connsiteX25" fmla="*/ 3339265 w 3802709"/>
                <a:gd name="connsiteY25" fmla="*/ 2544432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02709" h="4267200">
                  <a:moveTo>
                    <a:pt x="465715" y="1722769"/>
                  </a:moveTo>
                  <a:cubicBezTo>
                    <a:pt x="624600" y="1722769"/>
                    <a:pt x="769866" y="1638786"/>
                    <a:pt x="851578" y="1502599"/>
                  </a:cubicBezTo>
                  <a:cubicBezTo>
                    <a:pt x="1064938" y="1146243"/>
                    <a:pt x="1455342" y="907915"/>
                    <a:pt x="1900220" y="907915"/>
                  </a:cubicBezTo>
                  <a:cubicBezTo>
                    <a:pt x="2345099" y="907915"/>
                    <a:pt x="2735502" y="1146243"/>
                    <a:pt x="2951131" y="1502599"/>
                  </a:cubicBezTo>
                  <a:cubicBezTo>
                    <a:pt x="3032844" y="1638786"/>
                    <a:pt x="3178110" y="1722769"/>
                    <a:pt x="3336995" y="1722769"/>
                  </a:cubicBezTo>
                  <a:lnTo>
                    <a:pt x="3355154" y="1722769"/>
                  </a:lnTo>
                  <a:cubicBezTo>
                    <a:pt x="3697892" y="1722769"/>
                    <a:pt x="3915791" y="1348254"/>
                    <a:pt x="3741018" y="1053181"/>
                  </a:cubicBezTo>
                  <a:cubicBezTo>
                    <a:pt x="3693352" y="971469"/>
                    <a:pt x="3638877" y="894296"/>
                    <a:pt x="3582133" y="819393"/>
                  </a:cubicBezTo>
                  <a:cubicBezTo>
                    <a:pt x="3189459" y="322310"/>
                    <a:pt x="2581156" y="0"/>
                    <a:pt x="1900220" y="0"/>
                  </a:cubicBezTo>
                  <a:cubicBezTo>
                    <a:pt x="1219284" y="0"/>
                    <a:pt x="610981" y="320040"/>
                    <a:pt x="220577" y="819393"/>
                  </a:cubicBezTo>
                  <a:cubicBezTo>
                    <a:pt x="161563" y="894296"/>
                    <a:pt x="109358" y="971469"/>
                    <a:pt x="61692" y="1053181"/>
                  </a:cubicBezTo>
                  <a:cubicBezTo>
                    <a:pt x="-113081" y="1348254"/>
                    <a:pt x="104818" y="1722769"/>
                    <a:pt x="447556" y="1722769"/>
                  </a:cubicBezTo>
                  <a:lnTo>
                    <a:pt x="465715" y="1722769"/>
                  </a:lnTo>
                  <a:close/>
                  <a:moveTo>
                    <a:pt x="3339265" y="2544432"/>
                  </a:moveTo>
                  <a:cubicBezTo>
                    <a:pt x="3178110" y="2544432"/>
                    <a:pt x="3030574" y="2630684"/>
                    <a:pt x="2948862" y="2769141"/>
                  </a:cubicBezTo>
                  <a:cubicBezTo>
                    <a:pt x="2733232" y="3123227"/>
                    <a:pt x="2345099" y="3359285"/>
                    <a:pt x="1900220" y="3359285"/>
                  </a:cubicBezTo>
                  <a:cubicBezTo>
                    <a:pt x="1457612" y="3359285"/>
                    <a:pt x="1067208" y="3123227"/>
                    <a:pt x="851578" y="2769141"/>
                  </a:cubicBezTo>
                  <a:cubicBezTo>
                    <a:pt x="767596" y="2630684"/>
                    <a:pt x="620060" y="2544432"/>
                    <a:pt x="461175" y="2544432"/>
                  </a:cubicBezTo>
                  <a:lnTo>
                    <a:pt x="461175" y="2544432"/>
                  </a:lnTo>
                  <a:cubicBezTo>
                    <a:pt x="107088" y="2544432"/>
                    <a:pt x="-108542" y="2932565"/>
                    <a:pt x="73041" y="3234447"/>
                  </a:cubicBezTo>
                  <a:cubicBezTo>
                    <a:pt x="118437" y="3309350"/>
                    <a:pt x="166103" y="3379713"/>
                    <a:pt x="220577" y="3447807"/>
                  </a:cubicBezTo>
                  <a:cubicBezTo>
                    <a:pt x="610981" y="3947160"/>
                    <a:pt x="1219284" y="4267200"/>
                    <a:pt x="1900220" y="4267200"/>
                  </a:cubicBezTo>
                  <a:cubicBezTo>
                    <a:pt x="2581156" y="4267200"/>
                    <a:pt x="3189459" y="3947160"/>
                    <a:pt x="3579863" y="3447807"/>
                  </a:cubicBezTo>
                  <a:cubicBezTo>
                    <a:pt x="3632068" y="3379713"/>
                    <a:pt x="3682003" y="3309350"/>
                    <a:pt x="3727399" y="3234447"/>
                  </a:cubicBezTo>
                  <a:cubicBezTo>
                    <a:pt x="3911252" y="2932565"/>
                    <a:pt x="3693352" y="2544432"/>
                    <a:pt x="3339265" y="2544432"/>
                  </a:cubicBezTo>
                  <a:lnTo>
                    <a:pt x="3339265" y="2544432"/>
                  </a:lnTo>
                  <a:close/>
                </a:path>
              </a:pathLst>
            </a:custGeom>
            <a:solidFill>
              <a:srgbClr val="206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0" name="Freeform 431"/>
            <p:cNvSpPr>
              <a:spLocks noEditPoints="1"/>
            </p:cNvSpPr>
            <p:nvPr/>
          </p:nvSpPr>
          <p:spPr bwMode="auto">
            <a:xfrm>
              <a:off x="4082109" y="2911153"/>
              <a:ext cx="481283" cy="598345"/>
            </a:xfrm>
            <a:custGeom>
              <a:avLst/>
              <a:gdLst>
                <a:gd name="T0" fmla="*/ 32 w 144"/>
                <a:gd name="T1" fmla="*/ 140 h 176"/>
                <a:gd name="T2" fmla="*/ 40 w 144"/>
                <a:gd name="T3" fmla="*/ 140 h 176"/>
                <a:gd name="T4" fmla="*/ 40 w 144"/>
                <a:gd name="T5" fmla="*/ 88 h 176"/>
                <a:gd name="T6" fmla="*/ 40 w 144"/>
                <a:gd name="T7" fmla="*/ 104 h 176"/>
                <a:gd name="T8" fmla="*/ 40 w 144"/>
                <a:gd name="T9" fmla="*/ 88 h 176"/>
                <a:gd name="T10" fmla="*/ 112 w 144"/>
                <a:gd name="T11" fmla="*/ 100 h 176"/>
                <a:gd name="T12" fmla="*/ 120 w 144"/>
                <a:gd name="T13" fmla="*/ 100 h 176"/>
                <a:gd name="T14" fmla="*/ 112 w 144"/>
                <a:gd name="T15" fmla="*/ 24 h 176"/>
                <a:gd name="T16" fmla="*/ 128 w 144"/>
                <a:gd name="T17" fmla="*/ 16 h 176"/>
                <a:gd name="T18" fmla="*/ 120 w 144"/>
                <a:gd name="T19" fmla="*/ 0 h 176"/>
                <a:gd name="T20" fmla="*/ 16 w 144"/>
                <a:gd name="T21" fmla="*/ 8 h 176"/>
                <a:gd name="T22" fmla="*/ 24 w 144"/>
                <a:gd name="T23" fmla="*/ 24 h 176"/>
                <a:gd name="T24" fmla="*/ 0 w 144"/>
                <a:gd name="T25" fmla="*/ 128 h 176"/>
                <a:gd name="T26" fmla="*/ 96 w 144"/>
                <a:gd name="T27" fmla="*/ 176 h 176"/>
                <a:gd name="T28" fmla="*/ 112 w 144"/>
                <a:gd name="T29" fmla="*/ 24 h 176"/>
                <a:gd name="T30" fmla="*/ 120 w 144"/>
                <a:gd name="T31" fmla="*/ 8 h 176"/>
                <a:gd name="T32" fmla="*/ 24 w 144"/>
                <a:gd name="T33" fmla="*/ 16 h 176"/>
                <a:gd name="T34" fmla="*/ 40 w 144"/>
                <a:gd name="T35" fmla="*/ 24 h 176"/>
                <a:gd name="T36" fmla="*/ 115 w 144"/>
                <a:gd name="T37" fmla="*/ 66 h 176"/>
                <a:gd name="T38" fmla="*/ 30 w 144"/>
                <a:gd name="T39" fmla="*/ 64 h 176"/>
                <a:gd name="T40" fmla="*/ 96 w 144"/>
                <a:gd name="T41" fmla="*/ 168 h 176"/>
                <a:gd name="T42" fmla="*/ 8 w 144"/>
                <a:gd name="T43" fmla="*/ 128 h 176"/>
                <a:gd name="T44" fmla="*/ 25 w 144"/>
                <a:gd name="T45" fmla="*/ 74 h 176"/>
                <a:gd name="T46" fmla="*/ 87 w 144"/>
                <a:gd name="T47" fmla="*/ 84 h 176"/>
                <a:gd name="T48" fmla="*/ 122 w 144"/>
                <a:gd name="T49" fmla="*/ 80 h 176"/>
                <a:gd name="T50" fmla="*/ 96 w 144"/>
                <a:gd name="T51" fmla="*/ 168 h 176"/>
                <a:gd name="T52" fmla="*/ 96 w 144"/>
                <a:gd name="T53" fmla="*/ 120 h 176"/>
                <a:gd name="T54" fmla="*/ 112 w 144"/>
                <a:gd name="T55" fmla="*/ 120 h 176"/>
                <a:gd name="T56" fmla="*/ 68 w 144"/>
                <a:gd name="T57" fmla="*/ 112 h 176"/>
                <a:gd name="T58" fmla="*/ 68 w 144"/>
                <a:gd name="T59" fmla="*/ 136 h 176"/>
                <a:gd name="T60" fmla="*/ 68 w 144"/>
                <a:gd name="T61" fmla="*/ 112 h 176"/>
                <a:gd name="T62" fmla="*/ 64 w 144"/>
                <a:gd name="T63" fmla="*/ 124 h 176"/>
                <a:gd name="T64" fmla="*/ 72 w 144"/>
                <a:gd name="T65" fmla="*/ 124 h 176"/>
                <a:gd name="T66" fmla="*/ 92 w 144"/>
                <a:gd name="T67" fmla="*/ 152 h 176"/>
                <a:gd name="T68" fmla="*/ 92 w 144"/>
                <a:gd name="T69" fmla="*/ 160 h 176"/>
                <a:gd name="T70" fmla="*/ 92 w 144"/>
                <a:gd name="T71" fmla="*/ 1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76">
                  <a:moveTo>
                    <a:pt x="36" y="136"/>
                  </a:moveTo>
                  <a:cubicBezTo>
                    <a:pt x="34" y="136"/>
                    <a:pt x="32" y="138"/>
                    <a:pt x="32" y="140"/>
                  </a:cubicBezTo>
                  <a:cubicBezTo>
                    <a:pt x="32" y="142"/>
                    <a:pt x="34" y="144"/>
                    <a:pt x="36" y="144"/>
                  </a:cubicBezTo>
                  <a:cubicBezTo>
                    <a:pt x="38" y="144"/>
                    <a:pt x="40" y="142"/>
                    <a:pt x="40" y="140"/>
                  </a:cubicBezTo>
                  <a:cubicBezTo>
                    <a:pt x="40" y="138"/>
                    <a:pt x="38" y="136"/>
                    <a:pt x="36" y="136"/>
                  </a:cubicBezTo>
                  <a:moveTo>
                    <a:pt x="40" y="88"/>
                  </a:moveTo>
                  <a:cubicBezTo>
                    <a:pt x="36" y="88"/>
                    <a:pt x="32" y="92"/>
                    <a:pt x="32" y="96"/>
                  </a:cubicBezTo>
                  <a:cubicBezTo>
                    <a:pt x="32" y="100"/>
                    <a:pt x="36" y="104"/>
                    <a:pt x="40" y="104"/>
                  </a:cubicBezTo>
                  <a:cubicBezTo>
                    <a:pt x="44" y="104"/>
                    <a:pt x="48" y="100"/>
                    <a:pt x="48" y="96"/>
                  </a:cubicBezTo>
                  <a:cubicBezTo>
                    <a:pt x="48" y="92"/>
                    <a:pt x="44" y="88"/>
                    <a:pt x="40" y="88"/>
                  </a:cubicBezTo>
                  <a:moveTo>
                    <a:pt x="116" y="96"/>
                  </a:moveTo>
                  <a:cubicBezTo>
                    <a:pt x="114" y="96"/>
                    <a:pt x="112" y="98"/>
                    <a:pt x="112" y="100"/>
                  </a:cubicBezTo>
                  <a:cubicBezTo>
                    <a:pt x="112" y="102"/>
                    <a:pt x="114" y="104"/>
                    <a:pt x="116" y="104"/>
                  </a:cubicBezTo>
                  <a:cubicBezTo>
                    <a:pt x="118" y="104"/>
                    <a:pt x="120" y="102"/>
                    <a:pt x="120" y="100"/>
                  </a:cubicBezTo>
                  <a:cubicBezTo>
                    <a:pt x="120" y="98"/>
                    <a:pt x="118" y="96"/>
                    <a:pt x="116" y="96"/>
                  </a:cubicBezTo>
                  <a:moveTo>
                    <a:pt x="112" y="24"/>
                  </a:moveTo>
                  <a:cubicBezTo>
                    <a:pt x="120" y="24"/>
                    <a:pt x="120" y="24"/>
                    <a:pt x="120" y="24"/>
                  </a:cubicBezTo>
                  <a:cubicBezTo>
                    <a:pt x="124" y="24"/>
                    <a:pt x="128" y="20"/>
                    <a:pt x="128" y="16"/>
                  </a:cubicBezTo>
                  <a:cubicBezTo>
                    <a:pt x="128" y="8"/>
                    <a:pt x="128" y="8"/>
                    <a:pt x="128" y="8"/>
                  </a:cubicBezTo>
                  <a:cubicBezTo>
                    <a:pt x="128" y="4"/>
                    <a:pt x="124" y="0"/>
                    <a:pt x="120" y="0"/>
                  </a:cubicBezTo>
                  <a:cubicBezTo>
                    <a:pt x="24" y="0"/>
                    <a:pt x="24" y="0"/>
                    <a:pt x="24" y="0"/>
                  </a:cubicBezTo>
                  <a:cubicBezTo>
                    <a:pt x="20" y="0"/>
                    <a:pt x="16" y="4"/>
                    <a:pt x="16" y="8"/>
                  </a:cubicBezTo>
                  <a:cubicBezTo>
                    <a:pt x="16" y="16"/>
                    <a:pt x="16" y="16"/>
                    <a:pt x="16" y="16"/>
                  </a:cubicBezTo>
                  <a:cubicBezTo>
                    <a:pt x="16" y="20"/>
                    <a:pt x="20" y="24"/>
                    <a:pt x="24" y="24"/>
                  </a:cubicBezTo>
                  <a:cubicBezTo>
                    <a:pt x="32" y="24"/>
                    <a:pt x="32" y="24"/>
                    <a:pt x="32" y="24"/>
                  </a:cubicBezTo>
                  <a:cubicBezTo>
                    <a:pt x="29" y="73"/>
                    <a:pt x="0" y="82"/>
                    <a:pt x="0" y="128"/>
                  </a:cubicBezTo>
                  <a:cubicBezTo>
                    <a:pt x="0" y="155"/>
                    <a:pt x="21" y="176"/>
                    <a:pt x="48" y="176"/>
                  </a:cubicBezTo>
                  <a:cubicBezTo>
                    <a:pt x="96" y="176"/>
                    <a:pt x="96" y="176"/>
                    <a:pt x="96" y="176"/>
                  </a:cubicBezTo>
                  <a:cubicBezTo>
                    <a:pt x="123" y="176"/>
                    <a:pt x="144" y="155"/>
                    <a:pt x="144" y="128"/>
                  </a:cubicBezTo>
                  <a:cubicBezTo>
                    <a:pt x="144" y="82"/>
                    <a:pt x="115" y="73"/>
                    <a:pt x="112" y="24"/>
                  </a:cubicBezTo>
                  <a:moveTo>
                    <a:pt x="24" y="8"/>
                  </a:moveTo>
                  <a:cubicBezTo>
                    <a:pt x="120" y="8"/>
                    <a:pt x="120" y="8"/>
                    <a:pt x="120" y="8"/>
                  </a:cubicBezTo>
                  <a:cubicBezTo>
                    <a:pt x="120" y="16"/>
                    <a:pt x="120" y="16"/>
                    <a:pt x="120" y="16"/>
                  </a:cubicBezTo>
                  <a:cubicBezTo>
                    <a:pt x="24" y="16"/>
                    <a:pt x="24" y="16"/>
                    <a:pt x="24" y="16"/>
                  </a:cubicBezTo>
                  <a:lnTo>
                    <a:pt x="24" y="8"/>
                  </a:lnTo>
                  <a:close/>
                  <a:moveTo>
                    <a:pt x="40" y="24"/>
                  </a:moveTo>
                  <a:cubicBezTo>
                    <a:pt x="104" y="24"/>
                    <a:pt x="104" y="24"/>
                    <a:pt x="104" y="24"/>
                  </a:cubicBezTo>
                  <a:cubicBezTo>
                    <a:pt x="105" y="42"/>
                    <a:pt x="110" y="55"/>
                    <a:pt x="115" y="66"/>
                  </a:cubicBezTo>
                  <a:cubicBezTo>
                    <a:pt x="109" y="71"/>
                    <a:pt x="90" y="83"/>
                    <a:pt x="69" y="71"/>
                  </a:cubicBezTo>
                  <a:cubicBezTo>
                    <a:pt x="53" y="62"/>
                    <a:pt x="39" y="63"/>
                    <a:pt x="30" y="64"/>
                  </a:cubicBezTo>
                  <a:cubicBezTo>
                    <a:pt x="35" y="54"/>
                    <a:pt x="39" y="41"/>
                    <a:pt x="40" y="24"/>
                  </a:cubicBezTo>
                  <a:moveTo>
                    <a:pt x="96" y="168"/>
                  </a:moveTo>
                  <a:cubicBezTo>
                    <a:pt x="48" y="168"/>
                    <a:pt x="48" y="168"/>
                    <a:pt x="48" y="168"/>
                  </a:cubicBezTo>
                  <a:cubicBezTo>
                    <a:pt x="26" y="168"/>
                    <a:pt x="8" y="150"/>
                    <a:pt x="8" y="128"/>
                  </a:cubicBezTo>
                  <a:cubicBezTo>
                    <a:pt x="8" y="107"/>
                    <a:pt x="15" y="95"/>
                    <a:pt x="22" y="80"/>
                  </a:cubicBezTo>
                  <a:cubicBezTo>
                    <a:pt x="23" y="79"/>
                    <a:pt x="24" y="77"/>
                    <a:pt x="25" y="74"/>
                  </a:cubicBezTo>
                  <a:cubicBezTo>
                    <a:pt x="26" y="74"/>
                    <a:pt x="43" y="65"/>
                    <a:pt x="65" y="78"/>
                  </a:cubicBezTo>
                  <a:cubicBezTo>
                    <a:pt x="73" y="83"/>
                    <a:pt x="80" y="84"/>
                    <a:pt x="87" y="84"/>
                  </a:cubicBezTo>
                  <a:cubicBezTo>
                    <a:pt x="101" y="84"/>
                    <a:pt x="112" y="78"/>
                    <a:pt x="118" y="73"/>
                  </a:cubicBezTo>
                  <a:cubicBezTo>
                    <a:pt x="119" y="76"/>
                    <a:pt x="121" y="78"/>
                    <a:pt x="122" y="80"/>
                  </a:cubicBezTo>
                  <a:cubicBezTo>
                    <a:pt x="129" y="95"/>
                    <a:pt x="136" y="107"/>
                    <a:pt x="136" y="128"/>
                  </a:cubicBezTo>
                  <a:cubicBezTo>
                    <a:pt x="136" y="150"/>
                    <a:pt x="118" y="168"/>
                    <a:pt x="96" y="168"/>
                  </a:cubicBezTo>
                  <a:moveTo>
                    <a:pt x="104" y="112"/>
                  </a:moveTo>
                  <a:cubicBezTo>
                    <a:pt x="100" y="112"/>
                    <a:pt x="96" y="116"/>
                    <a:pt x="96" y="120"/>
                  </a:cubicBezTo>
                  <a:cubicBezTo>
                    <a:pt x="96" y="124"/>
                    <a:pt x="100" y="128"/>
                    <a:pt x="104" y="128"/>
                  </a:cubicBezTo>
                  <a:cubicBezTo>
                    <a:pt x="108" y="128"/>
                    <a:pt x="112" y="124"/>
                    <a:pt x="112" y="120"/>
                  </a:cubicBezTo>
                  <a:cubicBezTo>
                    <a:pt x="112" y="116"/>
                    <a:pt x="108" y="112"/>
                    <a:pt x="104" y="112"/>
                  </a:cubicBezTo>
                  <a:moveTo>
                    <a:pt x="68" y="112"/>
                  </a:moveTo>
                  <a:cubicBezTo>
                    <a:pt x="61" y="112"/>
                    <a:pt x="56" y="117"/>
                    <a:pt x="56" y="124"/>
                  </a:cubicBezTo>
                  <a:cubicBezTo>
                    <a:pt x="56" y="131"/>
                    <a:pt x="61" y="136"/>
                    <a:pt x="68" y="136"/>
                  </a:cubicBezTo>
                  <a:cubicBezTo>
                    <a:pt x="75" y="136"/>
                    <a:pt x="80" y="131"/>
                    <a:pt x="80" y="124"/>
                  </a:cubicBezTo>
                  <a:cubicBezTo>
                    <a:pt x="80" y="117"/>
                    <a:pt x="75" y="112"/>
                    <a:pt x="68" y="112"/>
                  </a:cubicBezTo>
                  <a:moveTo>
                    <a:pt x="68" y="128"/>
                  </a:moveTo>
                  <a:cubicBezTo>
                    <a:pt x="66" y="128"/>
                    <a:pt x="64" y="126"/>
                    <a:pt x="64" y="124"/>
                  </a:cubicBezTo>
                  <a:cubicBezTo>
                    <a:pt x="64" y="122"/>
                    <a:pt x="66" y="120"/>
                    <a:pt x="68" y="120"/>
                  </a:cubicBezTo>
                  <a:cubicBezTo>
                    <a:pt x="70" y="120"/>
                    <a:pt x="72" y="122"/>
                    <a:pt x="72" y="124"/>
                  </a:cubicBezTo>
                  <a:cubicBezTo>
                    <a:pt x="72" y="126"/>
                    <a:pt x="70" y="128"/>
                    <a:pt x="68" y="128"/>
                  </a:cubicBezTo>
                  <a:moveTo>
                    <a:pt x="92" y="152"/>
                  </a:moveTo>
                  <a:cubicBezTo>
                    <a:pt x="90" y="152"/>
                    <a:pt x="88" y="154"/>
                    <a:pt x="88" y="156"/>
                  </a:cubicBezTo>
                  <a:cubicBezTo>
                    <a:pt x="88" y="158"/>
                    <a:pt x="90" y="160"/>
                    <a:pt x="92" y="160"/>
                  </a:cubicBezTo>
                  <a:cubicBezTo>
                    <a:pt x="94" y="160"/>
                    <a:pt x="96" y="158"/>
                    <a:pt x="96" y="156"/>
                  </a:cubicBezTo>
                  <a:cubicBezTo>
                    <a:pt x="96" y="154"/>
                    <a:pt x="94" y="152"/>
                    <a:pt x="92" y="152"/>
                  </a:cubicBezTo>
                </a:path>
              </a:pathLst>
            </a:custGeom>
            <a:solidFill>
              <a:srgbClr val="FFFF00"/>
            </a:solidFill>
            <a:ln>
              <a:noFill/>
            </a:ln>
          </p:spPr>
          <p:txBody>
            <a:bodyPr vert="horz" wrap="square" lIns="60960" tIns="30480" rIns="60960" bIns="3048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uk-UA" sz="18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1" name="Freeform 464"/>
            <p:cNvSpPr>
              <a:spLocks noEditPoints="1"/>
            </p:cNvSpPr>
            <p:nvPr/>
          </p:nvSpPr>
          <p:spPr bwMode="auto">
            <a:xfrm>
              <a:off x="5822749" y="2959009"/>
              <a:ext cx="548515" cy="501833"/>
            </a:xfrm>
            <a:custGeom>
              <a:avLst/>
              <a:gdLst>
                <a:gd name="T0" fmla="*/ 39 w 180"/>
                <a:gd name="T1" fmla="*/ 24 h 168"/>
                <a:gd name="T2" fmla="*/ 31 w 180"/>
                <a:gd name="T3" fmla="*/ 46 h 168"/>
                <a:gd name="T4" fmla="*/ 55 w 180"/>
                <a:gd name="T5" fmla="*/ 43 h 168"/>
                <a:gd name="T6" fmla="*/ 42 w 180"/>
                <a:gd name="T7" fmla="*/ 40 h 168"/>
                <a:gd name="T8" fmla="*/ 32 w 180"/>
                <a:gd name="T9" fmla="*/ 36 h 168"/>
                <a:gd name="T10" fmla="*/ 39 w 180"/>
                <a:gd name="T11" fmla="*/ 32 h 168"/>
                <a:gd name="T12" fmla="*/ 48 w 180"/>
                <a:gd name="T13" fmla="*/ 38 h 168"/>
                <a:gd name="T14" fmla="*/ 42 w 180"/>
                <a:gd name="T15" fmla="*/ 120 h 168"/>
                <a:gd name="T16" fmla="*/ 26 w 180"/>
                <a:gd name="T17" fmla="*/ 138 h 168"/>
                <a:gd name="T18" fmla="*/ 46 w 180"/>
                <a:gd name="T19" fmla="*/ 143 h 168"/>
                <a:gd name="T20" fmla="*/ 42 w 180"/>
                <a:gd name="T21" fmla="*/ 120 h 168"/>
                <a:gd name="T22" fmla="*/ 39 w 180"/>
                <a:gd name="T23" fmla="*/ 136 h 168"/>
                <a:gd name="T24" fmla="*/ 32 w 180"/>
                <a:gd name="T25" fmla="*/ 132 h 168"/>
                <a:gd name="T26" fmla="*/ 42 w 180"/>
                <a:gd name="T27" fmla="*/ 128 h 168"/>
                <a:gd name="T28" fmla="*/ 43 w 180"/>
                <a:gd name="T29" fmla="*/ 135 h 168"/>
                <a:gd name="T30" fmla="*/ 156 w 180"/>
                <a:gd name="T31" fmla="*/ 16 h 168"/>
                <a:gd name="T32" fmla="*/ 76 w 180"/>
                <a:gd name="T33" fmla="*/ 67 h 168"/>
                <a:gd name="T34" fmla="*/ 73 w 180"/>
                <a:gd name="T35" fmla="*/ 55 h 168"/>
                <a:gd name="T36" fmla="*/ 8 w 180"/>
                <a:gd name="T37" fmla="*/ 20 h 168"/>
                <a:gd name="T38" fmla="*/ 51 w 180"/>
                <a:gd name="T39" fmla="*/ 84 h 168"/>
                <a:gd name="T40" fmla="*/ 8 w 180"/>
                <a:gd name="T41" fmla="*/ 148 h 168"/>
                <a:gd name="T42" fmla="*/ 73 w 180"/>
                <a:gd name="T43" fmla="*/ 113 h 168"/>
                <a:gd name="T44" fmla="*/ 76 w 180"/>
                <a:gd name="T45" fmla="*/ 101 h 168"/>
                <a:gd name="T46" fmla="*/ 156 w 180"/>
                <a:gd name="T47" fmla="*/ 152 h 168"/>
                <a:gd name="T48" fmla="*/ 102 w 180"/>
                <a:gd name="T49" fmla="*/ 84 h 168"/>
                <a:gd name="T50" fmla="*/ 25 w 180"/>
                <a:gd name="T51" fmla="*/ 56 h 168"/>
                <a:gd name="T52" fmla="*/ 51 w 180"/>
                <a:gd name="T53" fmla="*/ 15 h 168"/>
                <a:gd name="T54" fmla="*/ 25 w 180"/>
                <a:gd name="T55" fmla="*/ 56 h 168"/>
                <a:gd name="T56" fmla="*/ 60 w 180"/>
                <a:gd name="T57" fmla="*/ 65 h 168"/>
                <a:gd name="T58" fmla="*/ 58 w 180"/>
                <a:gd name="T59" fmla="*/ 79 h 168"/>
                <a:gd name="T60" fmla="*/ 51 w 180"/>
                <a:gd name="T61" fmla="*/ 153 h 168"/>
                <a:gd name="T62" fmla="*/ 25 w 180"/>
                <a:gd name="T63" fmla="*/ 112 h 168"/>
                <a:gd name="T64" fmla="*/ 51 w 180"/>
                <a:gd name="T65" fmla="*/ 153 h 168"/>
                <a:gd name="T66" fmla="*/ 42 w 180"/>
                <a:gd name="T67" fmla="*/ 100 h 168"/>
                <a:gd name="T68" fmla="*/ 170 w 180"/>
                <a:gd name="T69" fmla="*/ 29 h 168"/>
                <a:gd name="T70" fmla="*/ 170 w 180"/>
                <a:gd name="T71" fmla="*/ 139 h 168"/>
                <a:gd name="T72" fmla="*/ 83 w 180"/>
                <a:gd name="T73" fmla="*/ 97 h 168"/>
                <a:gd name="T74" fmla="*/ 170 w 180"/>
                <a:gd name="T75" fmla="*/ 139 h 168"/>
                <a:gd name="T76" fmla="*/ 72 w 180"/>
                <a:gd name="T77" fmla="*/ 84 h 168"/>
                <a:gd name="T78" fmla="*/ 80 w 180"/>
                <a:gd name="T7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 h="168">
                  <a:moveTo>
                    <a:pt x="46" y="25"/>
                  </a:moveTo>
                  <a:cubicBezTo>
                    <a:pt x="44" y="24"/>
                    <a:pt x="41" y="24"/>
                    <a:pt x="39" y="24"/>
                  </a:cubicBezTo>
                  <a:cubicBezTo>
                    <a:pt x="34" y="24"/>
                    <a:pt x="29" y="26"/>
                    <a:pt x="26" y="30"/>
                  </a:cubicBezTo>
                  <a:cubicBezTo>
                    <a:pt x="22" y="35"/>
                    <a:pt x="24" y="43"/>
                    <a:pt x="31" y="46"/>
                  </a:cubicBezTo>
                  <a:cubicBezTo>
                    <a:pt x="34" y="47"/>
                    <a:pt x="38" y="48"/>
                    <a:pt x="42" y="48"/>
                  </a:cubicBezTo>
                  <a:cubicBezTo>
                    <a:pt x="47" y="48"/>
                    <a:pt x="52" y="46"/>
                    <a:pt x="55" y="43"/>
                  </a:cubicBezTo>
                  <a:cubicBezTo>
                    <a:pt x="59" y="37"/>
                    <a:pt x="53" y="29"/>
                    <a:pt x="46" y="25"/>
                  </a:cubicBezTo>
                  <a:moveTo>
                    <a:pt x="42" y="40"/>
                  </a:moveTo>
                  <a:cubicBezTo>
                    <a:pt x="39" y="40"/>
                    <a:pt x="36" y="39"/>
                    <a:pt x="35" y="39"/>
                  </a:cubicBezTo>
                  <a:cubicBezTo>
                    <a:pt x="33" y="38"/>
                    <a:pt x="32" y="37"/>
                    <a:pt x="32" y="36"/>
                  </a:cubicBezTo>
                  <a:cubicBezTo>
                    <a:pt x="32" y="36"/>
                    <a:pt x="32" y="35"/>
                    <a:pt x="32" y="34"/>
                  </a:cubicBezTo>
                  <a:cubicBezTo>
                    <a:pt x="34" y="33"/>
                    <a:pt x="36" y="32"/>
                    <a:pt x="39" y="32"/>
                  </a:cubicBezTo>
                  <a:cubicBezTo>
                    <a:pt x="40" y="32"/>
                    <a:pt x="42" y="32"/>
                    <a:pt x="43" y="33"/>
                  </a:cubicBezTo>
                  <a:cubicBezTo>
                    <a:pt x="46" y="34"/>
                    <a:pt x="48" y="37"/>
                    <a:pt x="48" y="38"/>
                  </a:cubicBezTo>
                  <a:cubicBezTo>
                    <a:pt x="47" y="39"/>
                    <a:pt x="45" y="40"/>
                    <a:pt x="42" y="40"/>
                  </a:cubicBezTo>
                  <a:moveTo>
                    <a:pt x="42" y="120"/>
                  </a:moveTo>
                  <a:cubicBezTo>
                    <a:pt x="38" y="120"/>
                    <a:pt x="34" y="121"/>
                    <a:pt x="31" y="122"/>
                  </a:cubicBezTo>
                  <a:cubicBezTo>
                    <a:pt x="24" y="125"/>
                    <a:pt x="22" y="133"/>
                    <a:pt x="26" y="138"/>
                  </a:cubicBezTo>
                  <a:cubicBezTo>
                    <a:pt x="29" y="142"/>
                    <a:pt x="34" y="144"/>
                    <a:pt x="39" y="144"/>
                  </a:cubicBezTo>
                  <a:cubicBezTo>
                    <a:pt x="41" y="144"/>
                    <a:pt x="44" y="144"/>
                    <a:pt x="46" y="143"/>
                  </a:cubicBezTo>
                  <a:cubicBezTo>
                    <a:pt x="53" y="139"/>
                    <a:pt x="59" y="131"/>
                    <a:pt x="55" y="125"/>
                  </a:cubicBezTo>
                  <a:cubicBezTo>
                    <a:pt x="52" y="122"/>
                    <a:pt x="47" y="120"/>
                    <a:pt x="42" y="120"/>
                  </a:cubicBezTo>
                  <a:moveTo>
                    <a:pt x="43" y="135"/>
                  </a:moveTo>
                  <a:cubicBezTo>
                    <a:pt x="42" y="136"/>
                    <a:pt x="40" y="136"/>
                    <a:pt x="39" y="136"/>
                  </a:cubicBezTo>
                  <a:cubicBezTo>
                    <a:pt x="36" y="136"/>
                    <a:pt x="34" y="135"/>
                    <a:pt x="32" y="134"/>
                  </a:cubicBezTo>
                  <a:cubicBezTo>
                    <a:pt x="32" y="133"/>
                    <a:pt x="32" y="132"/>
                    <a:pt x="32" y="132"/>
                  </a:cubicBezTo>
                  <a:cubicBezTo>
                    <a:pt x="32" y="131"/>
                    <a:pt x="33" y="130"/>
                    <a:pt x="35" y="129"/>
                  </a:cubicBezTo>
                  <a:cubicBezTo>
                    <a:pt x="36" y="129"/>
                    <a:pt x="39" y="128"/>
                    <a:pt x="42" y="128"/>
                  </a:cubicBezTo>
                  <a:cubicBezTo>
                    <a:pt x="45" y="128"/>
                    <a:pt x="47" y="129"/>
                    <a:pt x="48" y="130"/>
                  </a:cubicBezTo>
                  <a:cubicBezTo>
                    <a:pt x="48" y="131"/>
                    <a:pt x="46" y="134"/>
                    <a:pt x="43" y="135"/>
                  </a:cubicBezTo>
                  <a:moveTo>
                    <a:pt x="180" y="32"/>
                  </a:moveTo>
                  <a:cubicBezTo>
                    <a:pt x="180" y="23"/>
                    <a:pt x="165" y="16"/>
                    <a:pt x="156" y="16"/>
                  </a:cubicBezTo>
                  <a:cubicBezTo>
                    <a:pt x="155" y="16"/>
                    <a:pt x="155" y="16"/>
                    <a:pt x="155" y="16"/>
                  </a:cubicBezTo>
                  <a:cubicBezTo>
                    <a:pt x="149" y="16"/>
                    <a:pt x="147" y="17"/>
                    <a:pt x="76" y="67"/>
                  </a:cubicBezTo>
                  <a:cubicBezTo>
                    <a:pt x="68" y="61"/>
                    <a:pt x="68" y="61"/>
                    <a:pt x="68" y="61"/>
                  </a:cubicBezTo>
                  <a:cubicBezTo>
                    <a:pt x="70" y="59"/>
                    <a:pt x="72" y="57"/>
                    <a:pt x="73" y="55"/>
                  </a:cubicBezTo>
                  <a:cubicBezTo>
                    <a:pt x="82" y="40"/>
                    <a:pt x="70" y="17"/>
                    <a:pt x="54" y="8"/>
                  </a:cubicBezTo>
                  <a:cubicBezTo>
                    <a:pt x="38" y="0"/>
                    <a:pt x="18" y="5"/>
                    <a:pt x="8" y="20"/>
                  </a:cubicBezTo>
                  <a:cubicBezTo>
                    <a:pt x="0" y="34"/>
                    <a:pt x="4" y="52"/>
                    <a:pt x="19" y="62"/>
                  </a:cubicBezTo>
                  <a:cubicBezTo>
                    <a:pt x="31" y="70"/>
                    <a:pt x="41" y="77"/>
                    <a:pt x="51" y="84"/>
                  </a:cubicBezTo>
                  <a:cubicBezTo>
                    <a:pt x="41" y="91"/>
                    <a:pt x="31" y="98"/>
                    <a:pt x="19" y="106"/>
                  </a:cubicBezTo>
                  <a:cubicBezTo>
                    <a:pt x="4" y="116"/>
                    <a:pt x="0" y="134"/>
                    <a:pt x="8" y="148"/>
                  </a:cubicBezTo>
                  <a:cubicBezTo>
                    <a:pt x="18" y="163"/>
                    <a:pt x="38" y="168"/>
                    <a:pt x="54" y="160"/>
                  </a:cubicBezTo>
                  <a:cubicBezTo>
                    <a:pt x="70" y="151"/>
                    <a:pt x="82" y="128"/>
                    <a:pt x="73" y="113"/>
                  </a:cubicBezTo>
                  <a:cubicBezTo>
                    <a:pt x="72" y="111"/>
                    <a:pt x="70" y="109"/>
                    <a:pt x="68" y="107"/>
                  </a:cubicBezTo>
                  <a:cubicBezTo>
                    <a:pt x="76" y="101"/>
                    <a:pt x="76" y="101"/>
                    <a:pt x="76" y="101"/>
                  </a:cubicBezTo>
                  <a:cubicBezTo>
                    <a:pt x="147" y="151"/>
                    <a:pt x="149" y="152"/>
                    <a:pt x="155" y="152"/>
                  </a:cubicBezTo>
                  <a:cubicBezTo>
                    <a:pt x="156" y="152"/>
                    <a:pt x="156" y="152"/>
                    <a:pt x="156" y="152"/>
                  </a:cubicBezTo>
                  <a:cubicBezTo>
                    <a:pt x="165" y="152"/>
                    <a:pt x="180" y="145"/>
                    <a:pt x="180" y="136"/>
                  </a:cubicBezTo>
                  <a:cubicBezTo>
                    <a:pt x="102" y="84"/>
                    <a:pt x="102" y="84"/>
                    <a:pt x="102" y="84"/>
                  </a:cubicBezTo>
                  <a:lnTo>
                    <a:pt x="180" y="32"/>
                  </a:lnTo>
                  <a:close/>
                  <a:moveTo>
                    <a:pt x="25" y="56"/>
                  </a:moveTo>
                  <a:cubicBezTo>
                    <a:pt x="13" y="49"/>
                    <a:pt x="8" y="35"/>
                    <a:pt x="15" y="24"/>
                  </a:cubicBezTo>
                  <a:cubicBezTo>
                    <a:pt x="23" y="13"/>
                    <a:pt x="38" y="9"/>
                    <a:pt x="51" y="15"/>
                  </a:cubicBezTo>
                  <a:cubicBezTo>
                    <a:pt x="63" y="22"/>
                    <a:pt x="73" y="39"/>
                    <a:pt x="66" y="50"/>
                  </a:cubicBezTo>
                  <a:cubicBezTo>
                    <a:pt x="58" y="62"/>
                    <a:pt x="37" y="63"/>
                    <a:pt x="25" y="56"/>
                  </a:cubicBezTo>
                  <a:moveTo>
                    <a:pt x="42" y="68"/>
                  </a:moveTo>
                  <a:cubicBezTo>
                    <a:pt x="48" y="68"/>
                    <a:pt x="54" y="67"/>
                    <a:pt x="60" y="65"/>
                  </a:cubicBezTo>
                  <a:cubicBezTo>
                    <a:pt x="69" y="72"/>
                    <a:pt x="69" y="72"/>
                    <a:pt x="69" y="72"/>
                  </a:cubicBezTo>
                  <a:cubicBezTo>
                    <a:pt x="65" y="74"/>
                    <a:pt x="62" y="77"/>
                    <a:pt x="58" y="79"/>
                  </a:cubicBezTo>
                  <a:cubicBezTo>
                    <a:pt x="53" y="76"/>
                    <a:pt x="47" y="72"/>
                    <a:pt x="42" y="68"/>
                  </a:cubicBezTo>
                  <a:moveTo>
                    <a:pt x="51" y="153"/>
                  </a:moveTo>
                  <a:cubicBezTo>
                    <a:pt x="38" y="159"/>
                    <a:pt x="23" y="155"/>
                    <a:pt x="15" y="144"/>
                  </a:cubicBezTo>
                  <a:cubicBezTo>
                    <a:pt x="8" y="133"/>
                    <a:pt x="13" y="118"/>
                    <a:pt x="25" y="112"/>
                  </a:cubicBezTo>
                  <a:cubicBezTo>
                    <a:pt x="37" y="105"/>
                    <a:pt x="58" y="106"/>
                    <a:pt x="66" y="118"/>
                  </a:cubicBezTo>
                  <a:cubicBezTo>
                    <a:pt x="73" y="129"/>
                    <a:pt x="63" y="146"/>
                    <a:pt x="51" y="153"/>
                  </a:cubicBezTo>
                  <a:moveTo>
                    <a:pt x="60" y="103"/>
                  </a:moveTo>
                  <a:cubicBezTo>
                    <a:pt x="54" y="101"/>
                    <a:pt x="48" y="100"/>
                    <a:pt x="42" y="100"/>
                  </a:cubicBezTo>
                  <a:cubicBezTo>
                    <a:pt x="135" y="35"/>
                    <a:pt x="151" y="24"/>
                    <a:pt x="155" y="24"/>
                  </a:cubicBezTo>
                  <a:cubicBezTo>
                    <a:pt x="155" y="24"/>
                    <a:pt x="162" y="23"/>
                    <a:pt x="170" y="29"/>
                  </a:cubicBezTo>
                  <a:lnTo>
                    <a:pt x="60" y="103"/>
                  </a:lnTo>
                  <a:close/>
                  <a:moveTo>
                    <a:pt x="170" y="139"/>
                  </a:moveTo>
                  <a:cubicBezTo>
                    <a:pt x="162" y="145"/>
                    <a:pt x="155" y="144"/>
                    <a:pt x="155" y="144"/>
                  </a:cubicBezTo>
                  <a:cubicBezTo>
                    <a:pt x="152" y="144"/>
                    <a:pt x="140" y="136"/>
                    <a:pt x="83" y="97"/>
                  </a:cubicBezTo>
                  <a:cubicBezTo>
                    <a:pt x="95" y="89"/>
                    <a:pt x="95" y="89"/>
                    <a:pt x="95" y="89"/>
                  </a:cubicBezTo>
                  <a:lnTo>
                    <a:pt x="170" y="139"/>
                  </a:lnTo>
                  <a:close/>
                  <a:moveTo>
                    <a:pt x="76" y="80"/>
                  </a:moveTo>
                  <a:cubicBezTo>
                    <a:pt x="74" y="80"/>
                    <a:pt x="72" y="82"/>
                    <a:pt x="72" y="84"/>
                  </a:cubicBezTo>
                  <a:cubicBezTo>
                    <a:pt x="72" y="86"/>
                    <a:pt x="74" y="88"/>
                    <a:pt x="76" y="88"/>
                  </a:cubicBezTo>
                  <a:cubicBezTo>
                    <a:pt x="78" y="88"/>
                    <a:pt x="80" y="86"/>
                    <a:pt x="80" y="84"/>
                  </a:cubicBezTo>
                  <a:cubicBezTo>
                    <a:pt x="80" y="82"/>
                    <a:pt x="78" y="80"/>
                    <a:pt x="76" y="80"/>
                  </a:cubicBezTo>
                </a:path>
              </a:pathLst>
            </a:custGeom>
            <a:solidFill>
              <a:srgbClr val="20606D"/>
            </a:solidFill>
            <a:ln>
              <a:noFill/>
            </a:ln>
          </p:spPr>
          <p:txBody>
            <a:bodyPr vert="horz" wrap="square" lIns="60960" tIns="30480" rIns="60960" bIns="3048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uk-UA" sz="18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2" name="Freeform 73"/>
            <p:cNvSpPr>
              <a:spLocks noEditPoints="1"/>
            </p:cNvSpPr>
            <p:nvPr/>
          </p:nvSpPr>
          <p:spPr bwMode="auto">
            <a:xfrm>
              <a:off x="7575402" y="2909679"/>
              <a:ext cx="598346" cy="598345"/>
            </a:xfrm>
            <a:custGeom>
              <a:avLst/>
              <a:gdLst>
                <a:gd name="T0" fmla="*/ 24 w 176"/>
                <a:gd name="T1" fmla="*/ 60 h 176"/>
                <a:gd name="T2" fmla="*/ 48 w 176"/>
                <a:gd name="T3" fmla="*/ 60 h 176"/>
                <a:gd name="T4" fmla="*/ 36 w 176"/>
                <a:gd name="T5" fmla="*/ 64 h 176"/>
                <a:gd name="T6" fmla="*/ 36 w 176"/>
                <a:gd name="T7" fmla="*/ 56 h 176"/>
                <a:gd name="T8" fmla="*/ 36 w 176"/>
                <a:gd name="T9" fmla="*/ 64 h 176"/>
                <a:gd name="T10" fmla="*/ 87 w 176"/>
                <a:gd name="T11" fmla="*/ 111 h 176"/>
                <a:gd name="T12" fmla="*/ 96 w 176"/>
                <a:gd name="T13" fmla="*/ 100 h 176"/>
                <a:gd name="T14" fmla="*/ 89 w 176"/>
                <a:gd name="T15" fmla="*/ 97 h 176"/>
                <a:gd name="T16" fmla="*/ 80 w 176"/>
                <a:gd name="T17" fmla="*/ 108 h 176"/>
                <a:gd name="T18" fmla="*/ 175 w 176"/>
                <a:gd name="T19" fmla="*/ 81 h 176"/>
                <a:gd name="T20" fmla="*/ 92 w 176"/>
                <a:gd name="T21" fmla="*/ 0 h 176"/>
                <a:gd name="T22" fmla="*/ 24 w 176"/>
                <a:gd name="T23" fmla="*/ 12 h 176"/>
                <a:gd name="T24" fmla="*/ 32 w 176"/>
                <a:gd name="T25" fmla="*/ 12 h 176"/>
                <a:gd name="T26" fmla="*/ 90 w 176"/>
                <a:gd name="T27" fmla="*/ 8 h 176"/>
                <a:gd name="T28" fmla="*/ 157 w 176"/>
                <a:gd name="T29" fmla="*/ 93 h 176"/>
                <a:gd name="T30" fmla="*/ 160 w 176"/>
                <a:gd name="T31" fmla="*/ 100 h 176"/>
                <a:gd name="T32" fmla="*/ 175 w 176"/>
                <a:gd name="T33" fmla="*/ 87 h 176"/>
                <a:gd name="T34" fmla="*/ 175 w 176"/>
                <a:gd name="T35" fmla="*/ 81 h 176"/>
                <a:gd name="T36" fmla="*/ 68 w 176"/>
                <a:gd name="T37" fmla="*/ 128 h 176"/>
                <a:gd name="T38" fmla="*/ 75 w 176"/>
                <a:gd name="T39" fmla="*/ 123 h 176"/>
                <a:gd name="T40" fmla="*/ 72 w 176"/>
                <a:gd name="T41" fmla="*/ 116 h 176"/>
                <a:gd name="T42" fmla="*/ 65 w 176"/>
                <a:gd name="T43" fmla="*/ 121 h 176"/>
                <a:gd name="T44" fmla="*/ 71 w 176"/>
                <a:gd name="T45" fmla="*/ 25 h 176"/>
                <a:gd name="T46" fmla="*/ 12 w 176"/>
                <a:gd name="T47" fmla="*/ 24 h 176"/>
                <a:gd name="T48" fmla="*/ 0 w 176"/>
                <a:gd name="T49" fmla="*/ 92 h 176"/>
                <a:gd name="T50" fmla="*/ 81 w 176"/>
                <a:gd name="T51" fmla="*/ 175 h 176"/>
                <a:gd name="T52" fmla="*/ 87 w 176"/>
                <a:gd name="T53" fmla="*/ 175 h 176"/>
                <a:gd name="T54" fmla="*/ 152 w 176"/>
                <a:gd name="T55" fmla="*/ 108 h 176"/>
                <a:gd name="T56" fmla="*/ 71 w 176"/>
                <a:gd name="T57" fmla="*/ 25 h 176"/>
                <a:gd name="T58" fmla="*/ 8 w 176"/>
                <a:gd name="T59" fmla="*/ 90 h 176"/>
                <a:gd name="T60" fmla="*/ 12 w 176"/>
                <a:gd name="T61" fmla="*/ 32 h 176"/>
                <a:gd name="T62" fmla="*/ 142 w 176"/>
                <a:gd name="T63" fmla="*/ 108 h 176"/>
                <a:gd name="T64" fmla="*/ 84 w 176"/>
                <a:gd name="T65" fmla="*/ 144 h 176"/>
                <a:gd name="T66" fmla="*/ 103 w 176"/>
                <a:gd name="T67" fmla="*/ 127 h 176"/>
                <a:gd name="T68" fmla="*/ 100 w 176"/>
                <a:gd name="T69" fmla="*/ 120 h 176"/>
                <a:gd name="T70" fmla="*/ 81 w 176"/>
                <a:gd name="T71" fmla="*/ 137 h 176"/>
                <a:gd name="T72" fmla="*/ 84 w 176"/>
                <a:gd name="T7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36" y="48"/>
                  </a:moveTo>
                  <a:cubicBezTo>
                    <a:pt x="29" y="48"/>
                    <a:pt x="24" y="53"/>
                    <a:pt x="24" y="60"/>
                  </a:cubicBezTo>
                  <a:cubicBezTo>
                    <a:pt x="24" y="67"/>
                    <a:pt x="29" y="72"/>
                    <a:pt x="36" y="72"/>
                  </a:cubicBezTo>
                  <a:cubicBezTo>
                    <a:pt x="43" y="72"/>
                    <a:pt x="48" y="67"/>
                    <a:pt x="48" y="60"/>
                  </a:cubicBezTo>
                  <a:cubicBezTo>
                    <a:pt x="48" y="53"/>
                    <a:pt x="43" y="48"/>
                    <a:pt x="36" y="48"/>
                  </a:cubicBezTo>
                  <a:moveTo>
                    <a:pt x="36" y="64"/>
                  </a:moveTo>
                  <a:cubicBezTo>
                    <a:pt x="34" y="64"/>
                    <a:pt x="32" y="62"/>
                    <a:pt x="32" y="60"/>
                  </a:cubicBezTo>
                  <a:cubicBezTo>
                    <a:pt x="32" y="58"/>
                    <a:pt x="34" y="56"/>
                    <a:pt x="36" y="56"/>
                  </a:cubicBezTo>
                  <a:cubicBezTo>
                    <a:pt x="38" y="56"/>
                    <a:pt x="40" y="58"/>
                    <a:pt x="40" y="60"/>
                  </a:cubicBezTo>
                  <a:cubicBezTo>
                    <a:pt x="40" y="62"/>
                    <a:pt x="38" y="64"/>
                    <a:pt x="36" y="64"/>
                  </a:cubicBezTo>
                  <a:moveTo>
                    <a:pt x="84" y="112"/>
                  </a:moveTo>
                  <a:cubicBezTo>
                    <a:pt x="85" y="112"/>
                    <a:pt x="86" y="112"/>
                    <a:pt x="87" y="111"/>
                  </a:cubicBezTo>
                  <a:cubicBezTo>
                    <a:pt x="95" y="103"/>
                    <a:pt x="95" y="103"/>
                    <a:pt x="95" y="103"/>
                  </a:cubicBezTo>
                  <a:cubicBezTo>
                    <a:pt x="96" y="102"/>
                    <a:pt x="96" y="101"/>
                    <a:pt x="96" y="100"/>
                  </a:cubicBezTo>
                  <a:cubicBezTo>
                    <a:pt x="96" y="98"/>
                    <a:pt x="94" y="96"/>
                    <a:pt x="92" y="96"/>
                  </a:cubicBezTo>
                  <a:cubicBezTo>
                    <a:pt x="91" y="96"/>
                    <a:pt x="90" y="96"/>
                    <a:pt x="89" y="97"/>
                  </a:cubicBezTo>
                  <a:cubicBezTo>
                    <a:pt x="81" y="105"/>
                    <a:pt x="81" y="105"/>
                    <a:pt x="81" y="105"/>
                  </a:cubicBezTo>
                  <a:cubicBezTo>
                    <a:pt x="80" y="106"/>
                    <a:pt x="80" y="107"/>
                    <a:pt x="80" y="108"/>
                  </a:cubicBezTo>
                  <a:cubicBezTo>
                    <a:pt x="80" y="110"/>
                    <a:pt x="82" y="112"/>
                    <a:pt x="84" y="112"/>
                  </a:cubicBezTo>
                  <a:moveTo>
                    <a:pt x="175" y="81"/>
                  </a:moveTo>
                  <a:cubicBezTo>
                    <a:pt x="95" y="1"/>
                    <a:pt x="95" y="1"/>
                    <a:pt x="95" y="1"/>
                  </a:cubicBezTo>
                  <a:cubicBezTo>
                    <a:pt x="94" y="0"/>
                    <a:pt x="93" y="0"/>
                    <a:pt x="92" y="0"/>
                  </a:cubicBezTo>
                  <a:cubicBezTo>
                    <a:pt x="36" y="0"/>
                    <a:pt x="36" y="0"/>
                    <a:pt x="36" y="0"/>
                  </a:cubicBezTo>
                  <a:cubicBezTo>
                    <a:pt x="29" y="0"/>
                    <a:pt x="24" y="5"/>
                    <a:pt x="24" y="12"/>
                  </a:cubicBezTo>
                  <a:cubicBezTo>
                    <a:pt x="24" y="14"/>
                    <a:pt x="26" y="16"/>
                    <a:pt x="28" y="16"/>
                  </a:cubicBezTo>
                  <a:cubicBezTo>
                    <a:pt x="30" y="16"/>
                    <a:pt x="32" y="14"/>
                    <a:pt x="32" y="12"/>
                  </a:cubicBezTo>
                  <a:cubicBezTo>
                    <a:pt x="32" y="10"/>
                    <a:pt x="34" y="8"/>
                    <a:pt x="36" y="8"/>
                  </a:cubicBezTo>
                  <a:cubicBezTo>
                    <a:pt x="90" y="8"/>
                    <a:pt x="90" y="8"/>
                    <a:pt x="90" y="8"/>
                  </a:cubicBezTo>
                  <a:cubicBezTo>
                    <a:pt x="166" y="84"/>
                    <a:pt x="166" y="84"/>
                    <a:pt x="166" y="84"/>
                  </a:cubicBezTo>
                  <a:cubicBezTo>
                    <a:pt x="157" y="93"/>
                    <a:pt x="157" y="93"/>
                    <a:pt x="157" y="93"/>
                  </a:cubicBezTo>
                  <a:cubicBezTo>
                    <a:pt x="156" y="94"/>
                    <a:pt x="156" y="95"/>
                    <a:pt x="156" y="96"/>
                  </a:cubicBezTo>
                  <a:cubicBezTo>
                    <a:pt x="156" y="98"/>
                    <a:pt x="158" y="100"/>
                    <a:pt x="160" y="100"/>
                  </a:cubicBezTo>
                  <a:cubicBezTo>
                    <a:pt x="161" y="100"/>
                    <a:pt x="162" y="100"/>
                    <a:pt x="163" y="99"/>
                  </a:cubicBezTo>
                  <a:cubicBezTo>
                    <a:pt x="175" y="87"/>
                    <a:pt x="175" y="87"/>
                    <a:pt x="175" y="87"/>
                  </a:cubicBezTo>
                  <a:cubicBezTo>
                    <a:pt x="176" y="86"/>
                    <a:pt x="176" y="85"/>
                    <a:pt x="176" y="84"/>
                  </a:cubicBezTo>
                  <a:cubicBezTo>
                    <a:pt x="176" y="83"/>
                    <a:pt x="176" y="82"/>
                    <a:pt x="175" y="81"/>
                  </a:cubicBezTo>
                  <a:moveTo>
                    <a:pt x="64" y="124"/>
                  </a:moveTo>
                  <a:cubicBezTo>
                    <a:pt x="64" y="126"/>
                    <a:pt x="66" y="128"/>
                    <a:pt x="68" y="128"/>
                  </a:cubicBezTo>
                  <a:cubicBezTo>
                    <a:pt x="69" y="128"/>
                    <a:pt x="70" y="128"/>
                    <a:pt x="71" y="127"/>
                  </a:cubicBezTo>
                  <a:cubicBezTo>
                    <a:pt x="75" y="123"/>
                    <a:pt x="75" y="123"/>
                    <a:pt x="75" y="123"/>
                  </a:cubicBezTo>
                  <a:cubicBezTo>
                    <a:pt x="76" y="122"/>
                    <a:pt x="76" y="121"/>
                    <a:pt x="76" y="120"/>
                  </a:cubicBezTo>
                  <a:cubicBezTo>
                    <a:pt x="76" y="118"/>
                    <a:pt x="74" y="116"/>
                    <a:pt x="72" y="116"/>
                  </a:cubicBezTo>
                  <a:cubicBezTo>
                    <a:pt x="71" y="116"/>
                    <a:pt x="70" y="116"/>
                    <a:pt x="69" y="117"/>
                  </a:cubicBezTo>
                  <a:cubicBezTo>
                    <a:pt x="65" y="121"/>
                    <a:pt x="65" y="121"/>
                    <a:pt x="65" y="121"/>
                  </a:cubicBezTo>
                  <a:cubicBezTo>
                    <a:pt x="64" y="122"/>
                    <a:pt x="64" y="123"/>
                    <a:pt x="64" y="124"/>
                  </a:cubicBezTo>
                  <a:moveTo>
                    <a:pt x="71" y="25"/>
                  </a:moveTo>
                  <a:cubicBezTo>
                    <a:pt x="70" y="24"/>
                    <a:pt x="69" y="24"/>
                    <a:pt x="68" y="24"/>
                  </a:cubicBezTo>
                  <a:cubicBezTo>
                    <a:pt x="12" y="24"/>
                    <a:pt x="12" y="24"/>
                    <a:pt x="12" y="24"/>
                  </a:cubicBezTo>
                  <a:cubicBezTo>
                    <a:pt x="5" y="24"/>
                    <a:pt x="0" y="29"/>
                    <a:pt x="0" y="36"/>
                  </a:cubicBezTo>
                  <a:cubicBezTo>
                    <a:pt x="0" y="92"/>
                    <a:pt x="0" y="92"/>
                    <a:pt x="0" y="92"/>
                  </a:cubicBezTo>
                  <a:cubicBezTo>
                    <a:pt x="0" y="93"/>
                    <a:pt x="0" y="94"/>
                    <a:pt x="1" y="95"/>
                  </a:cubicBezTo>
                  <a:cubicBezTo>
                    <a:pt x="81" y="175"/>
                    <a:pt x="81" y="175"/>
                    <a:pt x="81" y="175"/>
                  </a:cubicBezTo>
                  <a:cubicBezTo>
                    <a:pt x="82" y="176"/>
                    <a:pt x="83" y="176"/>
                    <a:pt x="84" y="176"/>
                  </a:cubicBezTo>
                  <a:cubicBezTo>
                    <a:pt x="85" y="176"/>
                    <a:pt x="86" y="176"/>
                    <a:pt x="87" y="175"/>
                  </a:cubicBezTo>
                  <a:cubicBezTo>
                    <a:pt x="151" y="111"/>
                    <a:pt x="151" y="111"/>
                    <a:pt x="151" y="111"/>
                  </a:cubicBezTo>
                  <a:cubicBezTo>
                    <a:pt x="152" y="110"/>
                    <a:pt x="152" y="109"/>
                    <a:pt x="152" y="108"/>
                  </a:cubicBezTo>
                  <a:cubicBezTo>
                    <a:pt x="152" y="107"/>
                    <a:pt x="152" y="106"/>
                    <a:pt x="151" y="105"/>
                  </a:cubicBezTo>
                  <a:lnTo>
                    <a:pt x="71" y="25"/>
                  </a:lnTo>
                  <a:close/>
                  <a:moveTo>
                    <a:pt x="84" y="166"/>
                  </a:moveTo>
                  <a:cubicBezTo>
                    <a:pt x="8" y="90"/>
                    <a:pt x="8" y="90"/>
                    <a:pt x="8" y="90"/>
                  </a:cubicBezTo>
                  <a:cubicBezTo>
                    <a:pt x="8" y="36"/>
                    <a:pt x="8" y="36"/>
                    <a:pt x="8" y="36"/>
                  </a:cubicBezTo>
                  <a:cubicBezTo>
                    <a:pt x="8" y="34"/>
                    <a:pt x="10" y="32"/>
                    <a:pt x="12" y="32"/>
                  </a:cubicBezTo>
                  <a:cubicBezTo>
                    <a:pt x="66" y="32"/>
                    <a:pt x="66" y="32"/>
                    <a:pt x="66" y="32"/>
                  </a:cubicBezTo>
                  <a:cubicBezTo>
                    <a:pt x="142" y="108"/>
                    <a:pt x="142" y="108"/>
                    <a:pt x="142" y="108"/>
                  </a:cubicBezTo>
                  <a:lnTo>
                    <a:pt x="84" y="166"/>
                  </a:lnTo>
                  <a:close/>
                  <a:moveTo>
                    <a:pt x="84" y="144"/>
                  </a:moveTo>
                  <a:cubicBezTo>
                    <a:pt x="85" y="144"/>
                    <a:pt x="86" y="144"/>
                    <a:pt x="87" y="143"/>
                  </a:cubicBezTo>
                  <a:cubicBezTo>
                    <a:pt x="103" y="127"/>
                    <a:pt x="103" y="127"/>
                    <a:pt x="103" y="127"/>
                  </a:cubicBezTo>
                  <a:cubicBezTo>
                    <a:pt x="104" y="126"/>
                    <a:pt x="104" y="125"/>
                    <a:pt x="104" y="124"/>
                  </a:cubicBezTo>
                  <a:cubicBezTo>
                    <a:pt x="104" y="122"/>
                    <a:pt x="102" y="120"/>
                    <a:pt x="100" y="120"/>
                  </a:cubicBezTo>
                  <a:cubicBezTo>
                    <a:pt x="99" y="120"/>
                    <a:pt x="98" y="120"/>
                    <a:pt x="97" y="121"/>
                  </a:cubicBezTo>
                  <a:cubicBezTo>
                    <a:pt x="81" y="137"/>
                    <a:pt x="81" y="137"/>
                    <a:pt x="81" y="137"/>
                  </a:cubicBezTo>
                  <a:cubicBezTo>
                    <a:pt x="80" y="138"/>
                    <a:pt x="80" y="139"/>
                    <a:pt x="80" y="140"/>
                  </a:cubicBezTo>
                  <a:cubicBezTo>
                    <a:pt x="80" y="142"/>
                    <a:pt x="82" y="144"/>
                    <a:pt x="84" y="144"/>
                  </a:cubicBezTo>
                </a:path>
              </a:pathLst>
            </a:custGeom>
            <a:solidFill>
              <a:srgbClr val="0ACCC4"/>
            </a:solidFill>
            <a:ln>
              <a:noFill/>
            </a:ln>
          </p:spPr>
          <p:txBody>
            <a:bodyPr vert="horz" wrap="square" lIns="60960" tIns="30480" rIns="60960" bIns="3048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uk-UA" sz="1800" b="0" i="0" u="none" strike="noStrike" kern="0" cap="none" spc="0" normalizeH="0" baseline="0" noProof="0" dirty="0">
                <a:ln>
                  <a:noFill/>
                </a:ln>
                <a:solidFill>
                  <a:srgbClr val="FFFFFF"/>
                </a:solidFill>
                <a:effectLst/>
                <a:uLnTx/>
                <a:uFillTx/>
                <a:latin typeface="Arial"/>
                <a:ea typeface="微软雅黑"/>
                <a:sym typeface="Arial"/>
              </a:endParaRPr>
            </a:p>
          </p:txBody>
        </p:sp>
      </p:grpSp>
      <p:sp>
        <p:nvSpPr>
          <p:cNvPr id="7" name="文本框 6"/>
          <p:cNvSpPr txBox="1"/>
          <p:nvPr/>
        </p:nvSpPr>
        <p:spPr>
          <a:xfrm>
            <a:off x="955040" y="2727960"/>
            <a:ext cx="2042795" cy="2962349"/>
          </a:xfrm>
          <a:prstGeom prst="rect">
            <a:avLst/>
          </a:prstGeom>
          <a:noFill/>
        </p:spPr>
        <p:txBody>
          <a:bodyPr wrap="square" rtlCol="0">
            <a:spAutoFit/>
          </a:bodyPr>
          <a:lstStyle/>
          <a:p>
            <a:pPr marL="0" lvl="0" indent="0" algn="l">
              <a:lnSpc>
                <a:spcPct val="150000"/>
              </a:lnSpc>
              <a:buNone/>
            </a:pPr>
            <a:r>
              <a:rPr lang="zh-CN" altLang="en-US" sz="1400" dirty="0">
                <a:solidFill>
                  <a:schemeClr val="bg1"/>
                </a:solidFill>
                <a:latin typeface="Arial"/>
                <a:ea typeface="微软雅黑"/>
                <a:cs typeface="庞门正道标题体" panose="02010600030101010101" charset="-122"/>
                <a:sym typeface="Arial"/>
              </a:rPr>
              <a:t>车牌识别和分类系统可以实现对带有车牌的图片中的车牌部分进行提取，并识别其中的车牌号。同时还可以对车牌按交通部相关规定进行分类。经测试，其识别准确率在</a:t>
            </a:r>
            <a:r>
              <a:rPr lang="en-US" altLang="zh-CN" sz="1400" dirty="0">
                <a:solidFill>
                  <a:schemeClr val="bg1"/>
                </a:solidFill>
                <a:latin typeface="Arial"/>
                <a:ea typeface="微软雅黑"/>
                <a:cs typeface="庞门正道标题体" panose="02010600030101010101" charset="-122"/>
                <a:sym typeface="Arial"/>
              </a:rPr>
              <a:t>95%</a:t>
            </a:r>
            <a:r>
              <a:rPr lang="zh-CN" altLang="en-US" sz="1400" dirty="0">
                <a:solidFill>
                  <a:schemeClr val="bg1"/>
                </a:solidFill>
                <a:latin typeface="Arial"/>
                <a:ea typeface="微软雅黑"/>
                <a:cs typeface="庞门正道标题体" panose="02010600030101010101" charset="-122"/>
                <a:sym typeface="Arial"/>
              </a:rPr>
              <a:t>以上，分类准确率在</a:t>
            </a:r>
            <a:r>
              <a:rPr lang="en-US" altLang="zh-CN" sz="1400" dirty="0">
                <a:solidFill>
                  <a:schemeClr val="bg1"/>
                </a:solidFill>
                <a:latin typeface="Arial"/>
                <a:ea typeface="微软雅黑"/>
                <a:cs typeface="庞门正道标题体" panose="02010600030101010101" charset="-122"/>
                <a:sym typeface="Arial"/>
              </a:rPr>
              <a:t>98%</a:t>
            </a:r>
            <a:r>
              <a:rPr lang="zh-CN" altLang="en-US" sz="1400" dirty="0">
                <a:solidFill>
                  <a:schemeClr val="bg1"/>
                </a:solidFill>
                <a:latin typeface="Arial"/>
                <a:ea typeface="微软雅黑"/>
                <a:cs typeface="庞门正道标题体" panose="02010600030101010101" charset="-122"/>
                <a:sym typeface="Arial"/>
              </a:rPr>
              <a:t>以上。</a:t>
            </a:r>
            <a:endParaRPr lang="en-US" altLang="zh-CN" sz="1400" dirty="0">
              <a:solidFill>
                <a:schemeClr val="bg1"/>
              </a:solidFill>
              <a:latin typeface="Arial"/>
              <a:ea typeface="微软雅黑"/>
              <a:cs typeface="庞门正道标题体" panose="02010600030101010101" charset="-122"/>
              <a:sym typeface="Arial"/>
            </a:endParaRPr>
          </a:p>
        </p:txBody>
      </p:sp>
      <p:sp>
        <p:nvSpPr>
          <p:cNvPr id="10" name="文本框 9"/>
          <p:cNvSpPr txBox="1"/>
          <p:nvPr/>
        </p:nvSpPr>
        <p:spPr>
          <a:xfrm>
            <a:off x="942340" y="2122805"/>
            <a:ext cx="2055495" cy="580415"/>
          </a:xfrm>
          <a:prstGeom prst="rect">
            <a:avLst/>
          </a:prstGeom>
          <a:noFill/>
        </p:spPr>
        <p:txBody>
          <a:bodyPr wrap="square" rtlCol="0">
            <a:spAutoFit/>
          </a:bodyPr>
          <a:lstStyle/>
          <a:p>
            <a:pPr marL="0" lvl="0" indent="0" algn="l">
              <a:lnSpc>
                <a:spcPct val="150000"/>
              </a:lnSpc>
              <a:buNone/>
            </a:pPr>
            <a:r>
              <a:rPr lang="zh-CN" altLang="en-US" sz="2400" kern="0" noProof="0" dirty="0">
                <a:ln>
                  <a:noFill/>
                </a:ln>
                <a:solidFill>
                  <a:srgbClr val="FFFF00"/>
                </a:solidFill>
                <a:uLnTx/>
                <a:uFillTx/>
                <a:latin typeface="Arial"/>
                <a:ea typeface="微软雅黑"/>
                <a:cs typeface="庞门正道标题体" panose="02010600030101010101" charset="-122"/>
                <a:sym typeface="Arial"/>
              </a:rPr>
              <a:t>程序能做什么</a:t>
            </a:r>
          </a:p>
        </p:txBody>
      </p:sp>
      <p:sp>
        <p:nvSpPr>
          <p:cNvPr id="4" name="文本框 3"/>
          <p:cNvSpPr txBox="1"/>
          <p:nvPr/>
        </p:nvSpPr>
        <p:spPr>
          <a:xfrm>
            <a:off x="9229090" y="2718435"/>
            <a:ext cx="2385201" cy="3608680"/>
          </a:xfrm>
          <a:prstGeom prst="rect">
            <a:avLst/>
          </a:prstGeom>
          <a:noFill/>
        </p:spPr>
        <p:txBody>
          <a:bodyPr wrap="square" rtlCol="0">
            <a:spAutoFit/>
          </a:bodyPr>
          <a:lstStyle/>
          <a:p>
            <a:pPr marL="0" lvl="0" indent="0" algn="l">
              <a:lnSpc>
                <a:spcPct val="150000"/>
              </a:lnSpc>
              <a:buNone/>
            </a:pPr>
            <a:r>
              <a:rPr lang="zh-CN" altLang="en-US" sz="1400" dirty="0">
                <a:solidFill>
                  <a:schemeClr val="bg1"/>
                </a:solidFill>
                <a:latin typeface="Arial"/>
                <a:ea typeface="微软雅黑"/>
                <a:cs typeface="庞门正道标题体" panose="02010600030101010101" charset="-122"/>
                <a:sym typeface="Arial"/>
              </a:rPr>
              <a:t>程序接收一个图片作为输入，对输入的图片进行一定的预处理之后通过一定的形态学操作进行轮廓拟合，从而寻找出车牌的所在位置。而后使用</a:t>
            </a:r>
            <a:r>
              <a:rPr lang="en-US" altLang="zh-CN" sz="1400" dirty="0">
                <a:solidFill>
                  <a:schemeClr val="bg1"/>
                </a:solidFill>
                <a:latin typeface="Arial"/>
                <a:ea typeface="微软雅黑"/>
                <a:cs typeface="庞门正道标题体" panose="02010600030101010101" charset="-122"/>
                <a:sym typeface="Arial"/>
              </a:rPr>
              <a:t>OCR</a:t>
            </a:r>
            <a:r>
              <a:rPr lang="zh-CN" altLang="en-US" sz="1400" dirty="0">
                <a:solidFill>
                  <a:schemeClr val="bg1"/>
                </a:solidFill>
                <a:latin typeface="Arial"/>
                <a:ea typeface="微软雅黑"/>
                <a:cs typeface="庞门正道标题体" panose="02010600030101010101" charset="-122"/>
                <a:sym typeface="Arial"/>
              </a:rPr>
              <a:t>技术对车牌号进行识别，并使用经过专用化调整的预训练神经网络模型对车牌进行分类，最终输出车牌号和车牌类型，以及对应的置信度。</a:t>
            </a:r>
            <a:endParaRPr lang="en-US" altLang="zh-CN" sz="1400" dirty="0">
              <a:solidFill>
                <a:schemeClr val="bg1"/>
              </a:solidFill>
              <a:latin typeface="Arial"/>
              <a:ea typeface="微软雅黑"/>
              <a:cs typeface="庞门正道标题体" panose="02010600030101010101" charset="-122"/>
              <a:sym typeface="Arial"/>
            </a:endParaRPr>
          </a:p>
        </p:txBody>
      </p:sp>
      <p:sp>
        <p:nvSpPr>
          <p:cNvPr id="5" name="文本框 4"/>
          <p:cNvSpPr txBox="1"/>
          <p:nvPr/>
        </p:nvSpPr>
        <p:spPr>
          <a:xfrm>
            <a:off x="9216389" y="2113280"/>
            <a:ext cx="2320003" cy="580415"/>
          </a:xfrm>
          <a:prstGeom prst="rect">
            <a:avLst/>
          </a:prstGeom>
          <a:noFill/>
        </p:spPr>
        <p:txBody>
          <a:bodyPr wrap="square" rtlCol="0">
            <a:spAutoFit/>
          </a:bodyPr>
          <a:lstStyle/>
          <a:p>
            <a:pPr marL="0" lvl="0" indent="0" algn="l">
              <a:lnSpc>
                <a:spcPct val="150000"/>
              </a:lnSpc>
              <a:buNone/>
            </a:pPr>
            <a:r>
              <a:rPr lang="zh-CN" altLang="en-US" sz="2400" kern="0" noProof="0" dirty="0">
                <a:ln>
                  <a:noFill/>
                </a:ln>
                <a:solidFill>
                  <a:srgbClr val="FFFF00"/>
                </a:solidFill>
                <a:uLnTx/>
                <a:uFillTx/>
                <a:latin typeface="Arial"/>
                <a:ea typeface="微软雅黑"/>
                <a:cs typeface="庞门正道标题体" panose="02010600030101010101" charset="-122"/>
                <a:sym typeface="Arial"/>
              </a:rPr>
              <a:t>程序的工作流程</a:t>
            </a:r>
          </a:p>
        </p:txBody>
      </p:sp>
      <p:sp>
        <p:nvSpPr>
          <p:cNvPr id="8" name="文本框 7">
            <a:extLst>
              <a:ext uri="{FF2B5EF4-FFF2-40B4-BE49-F238E27FC236}">
                <a16:creationId xmlns:a16="http://schemas.microsoft.com/office/drawing/2014/main" id="{9DEA232E-9F3C-973B-3AB1-1F52B603610B}"/>
              </a:ext>
            </a:extLst>
          </p:cNvPr>
          <p:cNvSpPr txBox="1"/>
          <p:nvPr/>
        </p:nvSpPr>
        <p:spPr>
          <a:xfrm>
            <a:off x="8413630" y="567690"/>
            <a:ext cx="2822060" cy="368300"/>
          </a:xfrm>
          <a:prstGeom prst="rect">
            <a:avLst/>
          </a:prstGeom>
          <a:noFill/>
        </p:spPr>
        <p:txBody>
          <a:bodyPr wrap="square" rtlCol="0">
            <a:spAutoFit/>
          </a:bodyPr>
          <a:lstStyle/>
          <a:p>
            <a:pPr algn="r"/>
            <a:r>
              <a:rPr lang="en-US" altLang="zh-CN" cap="all" dirty="0">
                <a:solidFill>
                  <a:srgbClr val="0ACCC4"/>
                </a:solidFill>
                <a:uFillTx/>
                <a:latin typeface="Arial"/>
                <a:ea typeface="微软雅黑"/>
                <a:sym typeface="Arial"/>
              </a:rPr>
              <a:t>License plate</a:t>
            </a:r>
            <a:r>
              <a:rPr lang="zh-CN" altLang="en-US" cap="all" dirty="0">
                <a:solidFill>
                  <a:srgbClr val="0ACCC4"/>
                </a:solidFill>
                <a:uFillTx/>
                <a:latin typeface="Arial"/>
                <a:ea typeface="微软雅黑"/>
                <a:sym typeface="Arial"/>
              </a:rPr>
              <a:t> </a:t>
            </a:r>
          </a:p>
        </p:txBody>
      </p:sp>
      <p:sp>
        <p:nvSpPr>
          <p:cNvPr id="9" name="文本框 8">
            <a:extLst>
              <a:ext uri="{FF2B5EF4-FFF2-40B4-BE49-F238E27FC236}">
                <a16:creationId xmlns:a16="http://schemas.microsoft.com/office/drawing/2014/main" id="{9F01A3C6-673E-B6D2-AF95-5DE72C04080F}"/>
              </a:ext>
            </a:extLst>
          </p:cNvPr>
          <p:cNvSpPr txBox="1"/>
          <p:nvPr/>
        </p:nvSpPr>
        <p:spPr>
          <a:xfrm>
            <a:off x="9661585" y="807085"/>
            <a:ext cx="1573470" cy="246221"/>
          </a:xfrm>
          <a:prstGeom prst="rect">
            <a:avLst/>
          </a:prstGeom>
          <a:noFill/>
        </p:spPr>
        <p:txBody>
          <a:bodyPr wrap="square" rtlCol="0">
            <a:spAutoFit/>
          </a:bodyPr>
          <a:lstStyle/>
          <a:p>
            <a:pPr algn="r"/>
            <a:r>
              <a:rPr lang="en-US" altLang="zh-CN" sz="1000" cap="all" dirty="0">
                <a:solidFill>
                  <a:srgbClr val="0ACCC4"/>
                </a:solidFill>
                <a:uFillTx/>
                <a:latin typeface="Arial"/>
                <a:ea typeface="微软雅黑"/>
                <a:sym typeface="Arial"/>
              </a:rPr>
              <a:t>Identify &amp; classify</a:t>
            </a:r>
            <a:endParaRPr lang="zh-CN" altLang="en-US" sz="1000" cap="all" dirty="0">
              <a:solidFill>
                <a:srgbClr val="0ACCC4"/>
              </a:solidFill>
              <a:uFillTx/>
              <a:latin typeface="Arial"/>
              <a:ea typeface="微软雅黑"/>
              <a:sym typeface="Arial"/>
            </a:endParaRPr>
          </a:p>
        </p:txBody>
      </p:sp>
      <p:sp>
        <p:nvSpPr>
          <p:cNvPr id="16" name="文本框 15">
            <a:extLst>
              <a:ext uri="{FF2B5EF4-FFF2-40B4-BE49-F238E27FC236}">
                <a16:creationId xmlns:a16="http://schemas.microsoft.com/office/drawing/2014/main" id="{009A3449-5584-AE9E-83CA-877626773760}"/>
              </a:ext>
            </a:extLst>
          </p:cNvPr>
          <p:cNvSpPr txBox="1"/>
          <p:nvPr/>
        </p:nvSpPr>
        <p:spPr>
          <a:xfrm>
            <a:off x="3796142" y="5198654"/>
            <a:ext cx="4698001" cy="580415"/>
          </a:xfrm>
          <a:prstGeom prst="rect">
            <a:avLst/>
          </a:prstGeom>
          <a:noFill/>
        </p:spPr>
        <p:txBody>
          <a:bodyPr wrap="square" rtlCol="0">
            <a:spAutoFit/>
          </a:bodyPr>
          <a:lstStyle/>
          <a:p>
            <a:pPr marL="0" lvl="0" indent="0" algn="l">
              <a:lnSpc>
                <a:spcPct val="150000"/>
              </a:lnSpc>
              <a:buNone/>
            </a:pPr>
            <a:r>
              <a:rPr lang="zh-CN" altLang="en-US" sz="2400" kern="0" noProof="0" dirty="0">
                <a:ln>
                  <a:noFill/>
                </a:ln>
                <a:solidFill>
                  <a:srgbClr val="00B050"/>
                </a:solidFill>
                <a:uLnTx/>
                <a:uFillTx/>
                <a:latin typeface="Arial"/>
                <a:ea typeface="微软雅黑"/>
                <a:cs typeface="庞门正道标题体" panose="02010600030101010101" charset="-122"/>
                <a:sym typeface="Arial"/>
              </a:rPr>
              <a:t>预处理    </a:t>
            </a:r>
            <a:r>
              <a:rPr lang="en-US" altLang="zh-CN" sz="2400" kern="0" noProof="0" dirty="0">
                <a:ln>
                  <a:noFill/>
                </a:ln>
                <a:solidFill>
                  <a:srgbClr val="00B050"/>
                </a:solidFill>
                <a:uLnTx/>
                <a:uFillTx/>
                <a:latin typeface="Arial"/>
                <a:ea typeface="微软雅黑"/>
                <a:cs typeface="庞门正道标题体" panose="02010600030101010101" charset="-122"/>
                <a:sym typeface="Arial"/>
              </a:rPr>
              <a:t>-&gt;    </a:t>
            </a:r>
            <a:r>
              <a:rPr lang="zh-CN" altLang="en-US" sz="2400" kern="0" noProof="0" dirty="0">
                <a:ln>
                  <a:noFill/>
                </a:ln>
                <a:solidFill>
                  <a:srgbClr val="00B050"/>
                </a:solidFill>
                <a:uLnTx/>
                <a:uFillTx/>
                <a:latin typeface="Arial"/>
                <a:ea typeface="微软雅黑"/>
                <a:cs typeface="庞门正道标题体" panose="02010600030101010101" charset="-122"/>
                <a:sym typeface="Arial"/>
              </a:rPr>
              <a:t>裁切      </a:t>
            </a:r>
            <a:r>
              <a:rPr lang="en-US" altLang="zh-CN" sz="2400" kern="0" noProof="0" dirty="0">
                <a:ln>
                  <a:noFill/>
                </a:ln>
                <a:solidFill>
                  <a:srgbClr val="00B050"/>
                </a:solidFill>
                <a:uLnTx/>
                <a:uFillTx/>
                <a:latin typeface="Arial"/>
                <a:ea typeface="微软雅黑"/>
                <a:cs typeface="庞门正道标题体" panose="02010600030101010101" charset="-122"/>
                <a:sym typeface="Arial"/>
              </a:rPr>
              <a:t>-&gt;     </a:t>
            </a:r>
            <a:r>
              <a:rPr lang="zh-CN" altLang="en-US" sz="2400" kern="0" noProof="0" dirty="0">
                <a:ln>
                  <a:noFill/>
                </a:ln>
                <a:solidFill>
                  <a:srgbClr val="00B050"/>
                </a:solidFill>
                <a:uLnTx/>
                <a:uFillTx/>
                <a:latin typeface="Arial"/>
                <a:ea typeface="微软雅黑"/>
                <a:cs typeface="庞门正道标题体" panose="02010600030101010101" charset="-122"/>
                <a:sym typeface="Arial"/>
              </a:rPr>
              <a:t>分类</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p:cNvSpPr/>
          <p:nvPr/>
        </p:nvSpPr>
        <p:spPr>
          <a:xfrm rot="10800000">
            <a:off x="572770" y="0"/>
            <a:ext cx="11600180" cy="6858635"/>
          </a:xfrm>
          <a:prstGeom prst="rect">
            <a:avLst/>
          </a:prstGeom>
          <a:gradFill>
            <a:gsLst>
              <a:gs pos="32000">
                <a:srgbClr val="0ACCC4">
                  <a:alpha val="0"/>
                </a:srgbClr>
              </a:gs>
              <a:gs pos="73000">
                <a:srgbClr val="153E4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7" name="文本框 6"/>
          <p:cNvSpPr txBox="1"/>
          <p:nvPr/>
        </p:nvSpPr>
        <p:spPr>
          <a:xfrm>
            <a:off x="7207885" y="2443480"/>
            <a:ext cx="3851275" cy="1200329"/>
          </a:xfrm>
          <a:prstGeom prst="rect">
            <a:avLst/>
          </a:prstGeom>
          <a:noFill/>
        </p:spPr>
        <p:txBody>
          <a:bodyPr wrap="square" rtlCol="0">
            <a:spAutoFit/>
          </a:bodyPr>
          <a:lstStyle>
            <a:defPPr>
              <a:defRPr lang="zh-CN"/>
            </a:defPPr>
            <a:lvl1pPr>
              <a:defRPr sz="7200">
                <a:gradFill>
                  <a:gsLst>
                    <a:gs pos="0">
                      <a:srgbClr val="FFFF00"/>
                    </a:gs>
                    <a:gs pos="100000">
                      <a:srgbClr val="0ACCC4"/>
                    </a:gs>
                  </a:gsLst>
                  <a:lin ang="0" scaled="0"/>
                </a:gradFill>
                <a:latin typeface="优设标题黑" panose="00000500000000000000" pitchFamily="2" charset="-122"/>
                <a:ea typeface="优设标题黑" panose="00000500000000000000" pitchFamily="2" charset="-122"/>
              </a:defRPr>
            </a:lvl1pPr>
          </a:lstStyle>
          <a:p>
            <a:r>
              <a:rPr lang="zh-CN" altLang="en-US" dirty="0">
                <a:sym typeface="Arial"/>
              </a:rPr>
              <a:t>技术实现</a:t>
            </a:r>
          </a:p>
        </p:txBody>
      </p:sp>
      <p:sp>
        <p:nvSpPr>
          <p:cNvPr id="5" name="文本框 4"/>
          <p:cNvSpPr txBox="1"/>
          <p:nvPr/>
        </p:nvSpPr>
        <p:spPr>
          <a:xfrm>
            <a:off x="8521700" y="4190365"/>
            <a:ext cx="2153154" cy="2215991"/>
          </a:xfrm>
          <a:prstGeom prst="rect">
            <a:avLst/>
          </a:prstGeom>
          <a:noFill/>
        </p:spPr>
        <p:txBody>
          <a:bodyPr wrap="none" rtlCol="0">
            <a:spAutoFit/>
          </a:bodyPr>
          <a:lstStyle/>
          <a:p>
            <a:r>
              <a:rPr lang="en-US" altLang="zh-CN" sz="13800" dirty="0">
                <a:solidFill>
                  <a:schemeClr val="bg1"/>
                </a:solidFill>
                <a:latin typeface="Arial"/>
                <a:ea typeface="微软雅黑"/>
                <a:cs typeface="庞门正道标题体" panose="02010600030101010101" charset="-122"/>
                <a:sym typeface="Arial"/>
              </a:rPr>
              <a:t>03</a:t>
            </a:r>
          </a:p>
        </p:txBody>
      </p:sp>
      <p:sp>
        <p:nvSpPr>
          <p:cNvPr id="4" name="文本框 3"/>
          <p:cNvSpPr txBox="1"/>
          <p:nvPr/>
        </p:nvSpPr>
        <p:spPr>
          <a:xfrm>
            <a:off x="7199630" y="3470576"/>
            <a:ext cx="3729355" cy="461665"/>
          </a:xfrm>
          <a:prstGeom prst="rect">
            <a:avLst/>
          </a:prstGeom>
          <a:noFill/>
        </p:spPr>
        <p:txBody>
          <a:bodyPr wrap="square" rtlCol="0">
            <a:spAutoFit/>
          </a:bodyPr>
          <a:lstStyle/>
          <a:p>
            <a:pPr algn="dist"/>
            <a:r>
              <a:rPr lang="en-US" sz="2400" cap="all" dirty="0">
                <a:gradFill>
                  <a:gsLst>
                    <a:gs pos="0">
                      <a:srgbClr val="FFFF00"/>
                    </a:gs>
                    <a:gs pos="100000">
                      <a:srgbClr val="0ACCC4"/>
                    </a:gs>
                  </a:gsLst>
                  <a:lin ang="0" scaled="0"/>
                </a:gradFill>
                <a:uFillTx/>
                <a:latin typeface="Arial"/>
                <a:ea typeface="微软雅黑"/>
                <a:sym typeface="Arial"/>
              </a:rPr>
              <a:t>Technical DETIAL</a:t>
            </a:r>
          </a:p>
        </p:txBody>
      </p:sp>
      <p:cxnSp>
        <p:nvCxnSpPr>
          <p:cNvPr id="10" name="直接连接符 9"/>
          <p:cNvCxnSpPr/>
          <p:nvPr/>
        </p:nvCxnSpPr>
        <p:spPr>
          <a:xfrm flipH="1">
            <a:off x="7290435" y="3945890"/>
            <a:ext cx="3620135" cy="0"/>
          </a:xfrm>
          <a:prstGeom prst="line">
            <a:avLst/>
          </a:prstGeom>
          <a:ln>
            <a:gradFill>
              <a:gsLst>
                <a:gs pos="0">
                  <a:srgbClr val="FFFF00"/>
                </a:gs>
                <a:gs pos="100000">
                  <a:srgbClr val="0ACCC4"/>
                </a:gs>
              </a:gsLst>
              <a:lin ang="10800000" scaled="1"/>
            </a:gra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02F07018-99E5-367B-CC72-2578530C7919}"/>
              </a:ext>
            </a:extLst>
          </p:cNvPr>
          <p:cNvSpPr txBox="1"/>
          <p:nvPr/>
        </p:nvSpPr>
        <p:spPr>
          <a:xfrm>
            <a:off x="5937866" y="690245"/>
            <a:ext cx="5440699" cy="923330"/>
          </a:xfrm>
          <a:prstGeom prst="rect">
            <a:avLst/>
          </a:prstGeom>
          <a:noFill/>
        </p:spPr>
        <p:txBody>
          <a:bodyPr wrap="square" rtlCol="0">
            <a:spAutoFit/>
          </a:bodyPr>
          <a:lstStyle/>
          <a:p>
            <a:pPr algn="r"/>
            <a:r>
              <a:rPr lang="en-US" altLang="zh-CN" sz="5400" b="1" cap="all" dirty="0">
                <a:solidFill>
                  <a:srgbClr val="20606D"/>
                </a:solidFill>
                <a:uFillTx/>
                <a:latin typeface="Arial"/>
                <a:ea typeface="微软雅黑"/>
                <a:sym typeface="Arial"/>
              </a:rPr>
              <a:t>LICENSEPLATE</a:t>
            </a:r>
            <a:r>
              <a:rPr lang="zh-CN" altLang="en-US" sz="5400" b="1" cap="all" dirty="0">
                <a:solidFill>
                  <a:srgbClr val="20606D"/>
                </a:solidFill>
                <a:uFillTx/>
                <a:latin typeface="Arial"/>
                <a:ea typeface="微软雅黑"/>
                <a:sym typeface="Arial"/>
              </a:rPr>
              <a:t> </a:t>
            </a:r>
          </a:p>
        </p:txBody>
      </p:sp>
      <p:sp>
        <p:nvSpPr>
          <p:cNvPr id="11" name="文本框 10">
            <a:extLst>
              <a:ext uri="{FF2B5EF4-FFF2-40B4-BE49-F238E27FC236}">
                <a16:creationId xmlns:a16="http://schemas.microsoft.com/office/drawing/2014/main" id="{EEE96D8D-D30A-44DC-B2A4-659B0043BC2E}"/>
              </a:ext>
            </a:extLst>
          </p:cNvPr>
          <p:cNvSpPr txBox="1"/>
          <p:nvPr/>
        </p:nvSpPr>
        <p:spPr>
          <a:xfrm>
            <a:off x="6609970" y="1412875"/>
            <a:ext cx="5421677" cy="707886"/>
          </a:xfrm>
          <a:prstGeom prst="rect">
            <a:avLst/>
          </a:prstGeom>
          <a:noFill/>
        </p:spPr>
        <p:txBody>
          <a:bodyPr wrap="none" rtlCol="0">
            <a:spAutoFit/>
          </a:bodyPr>
          <a:lstStyle/>
          <a:p>
            <a:pPr algn="l"/>
            <a:r>
              <a:rPr lang="en-US" altLang="zh-CN" sz="4000" b="1" cap="all" dirty="0">
                <a:solidFill>
                  <a:srgbClr val="20606D"/>
                </a:solidFill>
                <a:uFillTx/>
                <a:latin typeface="Arial"/>
                <a:ea typeface="微软雅黑"/>
                <a:sym typeface="Arial"/>
              </a:rPr>
              <a:t>IDENTIFY&amp;CLASSIFY</a:t>
            </a:r>
            <a:endParaRPr lang="zh-CN" altLang="en-US" sz="4000" b="1" cap="all" dirty="0">
              <a:solidFill>
                <a:srgbClr val="20606D"/>
              </a:solidFill>
              <a:uFillTx/>
              <a:latin typeface="Arial"/>
              <a:ea typeface="微软雅黑"/>
              <a:sym typeface="Aria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矩形 11"/>
          <p:cNvSpPr/>
          <p:nvPr/>
        </p:nvSpPr>
        <p:spPr>
          <a:xfrm>
            <a:off x="327025" y="249555"/>
            <a:ext cx="11538585" cy="6358255"/>
          </a:xfrm>
          <a:prstGeom prst="rect">
            <a:avLst/>
          </a:prstGeom>
          <a:solidFill>
            <a:srgbClr val="153E47">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6" name="文本框 5"/>
          <p:cNvSpPr txBox="1"/>
          <p:nvPr/>
        </p:nvSpPr>
        <p:spPr>
          <a:xfrm>
            <a:off x="1870710" y="518160"/>
            <a:ext cx="1329690" cy="430887"/>
          </a:xfrm>
          <a:prstGeom prst="rect">
            <a:avLst/>
          </a:prstGeom>
          <a:noFill/>
        </p:spPr>
        <p:txBody>
          <a:bodyPr wrap="square" rtlCol="0">
            <a:spAutoFit/>
          </a:bodyPr>
          <a:lstStyle/>
          <a:p>
            <a:pPr algn="l"/>
            <a:r>
              <a:rPr lang="zh-CN" altLang="en-US" sz="2200" dirty="0">
                <a:solidFill>
                  <a:srgbClr val="0ACCC4"/>
                </a:solidFill>
                <a:latin typeface="Arial"/>
                <a:ea typeface="微软雅黑"/>
                <a:cs typeface="庞门正道标题体" panose="02010600030101010101" charset="-122"/>
                <a:sym typeface="Arial"/>
              </a:rPr>
              <a:t>技术实现</a:t>
            </a:r>
            <a:endParaRPr lang="zh-CN" altLang="en-US" sz="2200" dirty="0">
              <a:solidFill>
                <a:srgbClr val="0ACCC4"/>
              </a:solidFill>
              <a:effectLst>
                <a:outerShdw blurRad="38100" dist="38100" dir="2700000" algn="tl">
                  <a:srgbClr val="000000">
                    <a:alpha val="43137"/>
                  </a:srgbClr>
                </a:outerShdw>
              </a:effectLst>
              <a:latin typeface="Arial"/>
              <a:ea typeface="微软雅黑"/>
              <a:cs typeface="庞门正道标题体" panose="02010600030101010101" charset="-122"/>
              <a:sym typeface="Arial"/>
            </a:endParaRPr>
          </a:p>
        </p:txBody>
      </p:sp>
      <p:sp>
        <p:nvSpPr>
          <p:cNvPr id="11" name="文本框 10"/>
          <p:cNvSpPr txBox="1"/>
          <p:nvPr/>
        </p:nvSpPr>
        <p:spPr>
          <a:xfrm>
            <a:off x="1866900" y="806450"/>
            <a:ext cx="1935480" cy="276999"/>
          </a:xfrm>
          <a:prstGeom prst="rect">
            <a:avLst/>
          </a:prstGeom>
          <a:noFill/>
        </p:spPr>
        <p:txBody>
          <a:bodyPr wrap="square" rtlCol="0">
            <a:spAutoFit/>
          </a:bodyPr>
          <a:lstStyle/>
          <a:p>
            <a:pPr algn="dist"/>
            <a:r>
              <a:rPr lang="en-US" sz="1200" cap="all" dirty="0">
                <a:solidFill>
                  <a:srgbClr val="0ACCC4"/>
                </a:solidFill>
                <a:uFillTx/>
                <a:latin typeface="Arial"/>
                <a:ea typeface="微软雅黑"/>
                <a:sym typeface="Arial"/>
              </a:rPr>
              <a:t>Technical DETIAL</a:t>
            </a:r>
          </a:p>
        </p:txBody>
      </p:sp>
      <p:sp>
        <p:nvSpPr>
          <p:cNvPr id="13" name="文本框 12"/>
          <p:cNvSpPr txBox="1"/>
          <p:nvPr/>
        </p:nvSpPr>
        <p:spPr>
          <a:xfrm>
            <a:off x="935990" y="391160"/>
            <a:ext cx="870751" cy="830997"/>
          </a:xfrm>
          <a:prstGeom prst="rect">
            <a:avLst/>
          </a:prstGeom>
          <a:noFill/>
        </p:spPr>
        <p:txBody>
          <a:bodyPr wrap="none" rtlCol="0">
            <a:spAutoFit/>
          </a:bodyPr>
          <a:lstStyle/>
          <a:p>
            <a:r>
              <a:rPr lang="en-US" altLang="zh-CN" sz="4800" dirty="0">
                <a:solidFill>
                  <a:srgbClr val="0ACCC4"/>
                </a:solidFill>
                <a:effectLst>
                  <a:outerShdw blurRad="38100" dist="38100" dir="2700000" algn="tl">
                    <a:srgbClr val="000000">
                      <a:alpha val="43137"/>
                    </a:srgbClr>
                  </a:outerShdw>
                </a:effectLst>
                <a:latin typeface="Arial"/>
                <a:ea typeface="微软雅黑"/>
                <a:cs typeface="庞门正道标题体" panose="02010600030101010101" charset="-122"/>
                <a:sym typeface="Arial"/>
              </a:rPr>
              <a:t>03</a:t>
            </a:r>
          </a:p>
        </p:txBody>
      </p:sp>
      <p:sp>
        <p:nvSpPr>
          <p:cNvPr id="9" name="文本框 8"/>
          <p:cNvSpPr txBox="1"/>
          <p:nvPr/>
        </p:nvSpPr>
        <p:spPr>
          <a:xfrm>
            <a:off x="964565" y="2327910"/>
            <a:ext cx="3728085" cy="1911549"/>
          </a:xfrm>
          <a:prstGeom prst="rect">
            <a:avLst/>
          </a:prstGeom>
          <a:noFill/>
        </p:spPr>
        <p:txBody>
          <a:bodyPr wrap="square" rtlCol="0">
            <a:spAutoFit/>
          </a:bodyPr>
          <a:lstStyle/>
          <a:p>
            <a:pPr marL="0" lvl="0" indent="0" algn="l">
              <a:lnSpc>
                <a:spcPct val="150000"/>
              </a:lnSpc>
              <a:buNone/>
            </a:pPr>
            <a:r>
              <a:rPr lang="zh-CN" altLang="en-US" sz="1000" dirty="0">
                <a:solidFill>
                  <a:schemeClr val="bg1"/>
                </a:solidFill>
                <a:latin typeface="Arial"/>
                <a:ea typeface="微软雅黑"/>
                <a:cs typeface="庞门正道标题体" panose="02010600030101010101" charset="-122"/>
                <a:sym typeface="Arial"/>
              </a:rPr>
              <a:t>        从给出的图片中提取车牌使用到的是开源的计算机视觉库</a:t>
            </a:r>
            <a:r>
              <a:rPr lang="en-US" altLang="zh-CN" sz="1000" dirty="0">
                <a:solidFill>
                  <a:schemeClr val="bg1"/>
                </a:solidFill>
                <a:latin typeface="Arial"/>
                <a:ea typeface="微软雅黑"/>
                <a:cs typeface="庞门正道标题体" panose="02010600030101010101" charset="-122"/>
                <a:sym typeface="Arial"/>
              </a:rPr>
              <a:t>OpenCV</a:t>
            </a:r>
            <a:r>
              <a:rPr lang="zh-CN" altLang="en-US" sz="1000" dirty="0">
                <a:solidFill>
                  <a:schemeClr val="bg1"/>
                </a:solidFill>
                <a:latin typeface="Arial"/>
                <a:ea typeface="微软雅黑"/>
                <a:cs typeface="庞门正道标题体" panose="02010600030101010101" charset="-122"/>
                <a:sym typeface="Arial"/>
              </a:rPr>
              <a:t>，使用形态学操作和边缘轮廓拟合即可确定车牌的位置。</a:t>
            </a:r>
            <a:endParaRPr lang="en-US" altLang="zh-CN" sz="1000" dirty="0">
              <a:solidFill>
                <a:schemeClr val="bg1"/>
              </a:solidFill>
              <a:latin typeface="Arial"/>
              <a:ea typeface="微软雅黑"/>
              <a:cs typeface="庞门正道标题体" panose="02010600030101010101" charset="-122"/>
              <a:sym typeface="Arial"/>
            </a:endParaRPr>
          </a:p>
          <a:p>
            <a:pPr marL="0" lvl="0" indent="0" algn="l">
              <a:lnSpc>
                <a:spcPct val="150000"/>
              </a:lnSpc>
              <a:buNone/>
            </a:pPr>
            <a:r>
              <a:rPr lang="en-US" altLang="zh-CN" sz="1000" dirty="0">
                <a:solidFill>
                  <a:schemeClr val="bg1"/>
                </a:solidFill>
                <a:latin typeface="Arial"/>
                <a:ea typeface="微软雅黑"/>
                <a:cs typeface="庞门正道标题体" panose="02010600030101010101" charset="-122"/>
                <a:sym typeface="Arial"/>
              </a:rPr>
              <a:t>        </a:t>
            </a:r>
            <a:r>
              <a:rPr lang="zh-CN" altLang="en-US" sz="1000" dirty="0">
                <a:solidFill>
                  <a:schemeClr val="bg1"/>
                </a:solidFill>
                <a:latin typeface="Arial"/>
                <a:ea typeface="微软雅黑"/>
                <a:cs typeface="庞门正道标题体" panose="02010600030101010101" charset="-122"/>
                <a:sym typeface="Arial"/>
              </a:rPr>
              <a:t>在车牌识别中使用到的是</a:t>
            </a:r>
            <a:r>
              <a:rPr lang="en-US" altLang="zh-CN" sz="1000" dirty="0">
                <a:solidFill>
                  <a:schemeClr val="bg1"/>
                </a:solidFill>
                <a:latin typeface="Arial"/>
                <a:ea typeface="微软雅黑"/>
                <a:cs typeface="庞门正道标题体" panose="02010600030101010101" charset="-122"/>
                <a:sym typeface="Arial"/>
              </a:rPr>
              <a:t>OCR</a:t>
            </a:r>
            <a:r>
              <a:rPr lang="zh-CN" altLang="en-US" sz="1000" dirty="0">
                <a:solidFill>
                  <a:schemeClr val="bg1"/>
                </a:solidFill>
                <a:latin typeface="Arial"/>
                <a:ea typeface="微软雅黑"/>
                <a:cs typeface="庞门正道标题体" panose="02010600030101010101" charset="-122"/>
                <a:sym typeface="Arial"/>
              </a:rPr>
              <a:t>技术，即光学字符识别。我们使用的是通用</a:t>
            </a:r>
            <a:r>
              <a:rPr lang="en-US" altLang="zh-CN" sz="1000" dirty="0">
                <a:solidFill>
                  <a:schemeClr val="bg1"/>
                </a:solidFill>
                <a:latin typeface="Arial"/>
                <a:ea typeface="微软雅黑"/>
                <a:cs typeface="庞门正道标题体" panose="02010600030101010101" charset="-122"/>
                <a:sym typeface="Arial"/>
              </a:rPr>
              <a:t>OCR</a:t>
            </a:r>
            <a:r>
              <a:rPr lang="zh-CN" altLang="en-US" sz="1000" dirty="0">
                <a:solidFill>
                  <a:schemeClr val="bg1"/>
                </a:solidFill>
                <a:latin typeface="Arial"/>
                <a:ea typeface="微软雅黑"/>
                <a:cs typeface="庞门正道标题体" panose="02010600030101010101" charset="-122"/>
                <a:sym typeface="Arial"/>
              </a:rPr>
              <a:t>库</a:t>
            </a:r>
            <a:r>
              <a:rPr lang="en-US" altLang="zh-CN" sz="1000" dirty="0" err="1">
                <a:solidFill>
                  <a:schemeClr val="bg1"/>
                </a:solidFill>
                <a:latin typeface="Arial"/>
                <a:ea typeface="微软雅黑"/>
                <a:cs typeface="庞门正道标题体" panose="02010600030101010101" charset="-122"/>
                <a:sym typeface="Arial"/>
              </a:rPr>
              <a:t>EasyOCR</a:t>
            </a:r>
            <a:r>
              <a:rPr lang="zh-CN" altLang="en-US" sz="1000" dirty="0">
                <a:solidFill>
                  <a:schemeClr val="bg1"/>
                </a:solidFill>
                <a:latin typeface="Arial"/>
                <a:ea typeface="微软雅黑"/>
                <a:cs typeface="庞门正道标题体" panose="02010600030101010101" charset="-122"/>
                <a:sym typeface="Arial"/>
              </a:rPr>
              <a:t>和车牌专用库</a:t>
            </a:r>
            <a:r>
              <a:rPr lang="en-US" altLang="zh-CN" sz="1000" dirty="0" err="1">
                <a:solidFill>
                  <a:schemeClr val="bg1"/>
                </a:solidFill>
                <a:latin typeface="Arial"/>
                <a:ea typeface="微软雅黑"/>
                <a:cs typeface="庞门正道标题体" panose="02010600030101010101" charset="-122"/>
                <a:sym typeface="Arial"/>
              </a:rPr>
              <a:t>HyperLPR</a:t>
            </a:r>
            <a:r>
              <a:rPr lang="zh-CN" altLang="en-US" sz="1000" dirty="0">
                <a:solidFill>
                  <a:schemeClr val="bg1"/>
                </a:solidFill>
                <a:latin typeface="Arial"/>
                <a:ea typeface="微软雅黑"/>
                <a:cs typeface="庞门正道标题体" panose="02010600030101010101" charset="-122"/>
                <a:sym typeface="Arial"/>
              </a:rPr>
              <a:t>相结合的方式来保证程序具有良好的识别精度。</a:t>
            </a:r>
            <a:endParaRPr lang="en-US" altLang="zh-CN" sz="1000" dirty="0">
              <a:solidFill>
                <a:schemeClr val="bg1"/>
              </a:solidFill>
              <a:latin typeface="Arial"/>
              <a:ea typeface="微软雅黑"/>
              <a:cs typeface="庞门正道标题体" panose="02010600030101010101" charset="-122"/>
              <a:sym typeface="Arial"/>
            </a:endParaRPr>
          </a:p>
          <a:p>
            <a:pPr marL="0" lvl="0" indent="0" algn="l">
              <a:lnSpc>
                <a:spcPct val="150000"/>
              </a:lnSpc>
              <a:buNone/>
            </a:pPr>
            <a:r>
              <a:rPr lang="en-US" altLang="zh-CN" sz="1000" dirty="0">
                <a:solidFill>
                  <a:schemeClr val="bg1"/>
                </a:solidFill>
                <a:latin typeface="Arial"/>
                <a:ea typeface="微软雅黑"/>
                <a:cs typeface="庞门正道标题体" panose="02010600030101010101" charset="-122"/>
                <a:sym typeface="Arial"/>
              </a:rPr>
              <a:t>        </a:t>
            </a:r>
            <a:r>
              <a:rPr lang="zh-CN" altLang="en-US" sz="1000" dirty="0">
                <a:solidFill>
                  <a:schemeClr val="bg1"/>
                </a:solidFill>
                <a:latin typeface="Arial"/>
                <a:ea typeface="微软雅黑"/>
                <a:cs typeface="庞门正道标题体" panose="02010600030101010101" charset="-122"/>
                <a:sym typeface="Arial"/>
              </a:rPr>
              <a:t>车牌的分类使用的则是经过预训练的</a:t>
            </a:r>
            <a:r>
              <a:rPr lang="en-US" altLang="zh-CN" sz="1000" dirty="0">
                <a:solidFill>
                  <a:schemeClr val="bg1"/>
                </a:solidFill>
                <a:latin typeface="Arial"/>
                <a:ea typeface="微软雅黑"/>
                <a:cs typeface="庞门正道标题体" panose="02010600030101010101" charset="-122"/>
                <a:sym typeface="Arial"/>
              </a:rPr>
              <a:t>ResNet34</a:t>
            </a:r>
            <a:r>
              <a:rPr lang="zh-CN" altLang="en-US" sz="1000" dirty="0">
                <a:solidFill>
                  <a:schemeClr val="bg1"/>
                </a:solidFill>
                <a:latin typeface="Arial"/>
                <a:ea typeface="微软雅黑"/>
                <a:cs typeface="庞门正道标题体" panose="02010600030101010101" charset="-122"/>
                <a:sym typeface="Arial"/>
              </a:rPr>
              <a:t>模型，通过</a:t>
            </a:r>
            <a:r>
              <a:rPr lang="en-US" altLang="zh-CN" sz="1000" dirty="0" err="1">
                <a:solidFill>
                  <a:schemeClr val="bg1"/>
                </a:solidFill>
                <a:latin typeface="Arial"/>
                <a:ea typeface="微软雅黑"/>
                <a:cs typeface="庞门正道标题体" panose="02010600030101010101" charset="-122"/>
                <a:sym typeface="Arial"/>
              </a:rPr>
              <a:t>FastAI</a:t>
            </a:r>
            <a:r>
              <a:rPr lang="zh-CN" altLang="en-US" sz="1000" dirty="0">
                <a:solidFill>
                  <a:schemeClr val="bg1"/>
                </a:solidFill>
                <a:latin typeface="Arial"/>
                <a:ea typeface="微软雅黑"/>
                <a:cs typeface="庞门正道标题体" panose="02010600030101010101" charset="-122"/>
                <a:sym typeface="Arial"/>
              </a:rPr>
              <a:t>库对其进行专用化处理，使得它可以更加匹配车牌分类的任务。</a:t>
            </a:r>
            <a:endParaRPr lang="en-US" altLang="zh-CN" sz="1000" dirty="0">
              <a:solidFill>
                <a:schemeClr val="bg1"/>
              </a:solidFill>
              <a:latin typeface="Arial"/>
              <a:ea typeface="微软雅黑"/>
              <a:cs typeface="庞门正道标题体" panose="02010600030101010101" charset="-122"/>
              <a:sym typeface="Arial"/>
            </a:endParaRPr>
          </a:p>
        </p:txBody>
      </p:sp>
      <p:sp>
        <p:nvSpPr>
          <p:cNvPr id="10" name="文本框 9"/>
          <p:cNvSpPr txBox="1"/>
          <p:nvPr/>
        </p:nvSpPr>
        <p:spPr>
          <a:xfrm>
            <a:off x="942340" y="1722755"/>
            <a:ext cx="3882702" cy="580415"/>
          </a:xfrm>
          <a:prstGeom prst="rect">
            <a:avLst/>
          </a:prstGeom>
          <a:noFill/>
        </p:spPr>
        <p:txBody>
          <a:bodyPr wrap="square" rtlCol="0">
            <a:spAutoFit/>
          </a:bodyPr>
          <a:lstStyle/>
          <a:p>
            <a:pPr marL="0" lvl="0" indent="0" algn="l">
              <a:lnSpc>
                <a:spcPct val="150000"/>
              </a:lnSpc>
              <a:buNone/>
            </a:pPr>
            <a:r>
              <a:rPr lang="zh-CN" altLang="en-US" sz="2400" kern="0" noProof="0" dirty="0">
                <a:ln>
                  <a:noFill/>
                </a:ln>
                <a:solidFill>
                  <a:srgbClr val="FFFF00"/>
                </a:solidFill>
                <a:uLnTx/>
                <a:uFillTx/>
                <a:latin typeface="Arial"/>
                <a:ea typeface="微软雅黑"/>
                <a:cs typeface="庞门正道标题体" panose="02010600030101010101" charset="-122"/>
                <a:sym typeface="Arial"/>
              </a:rPr>
              <a:t>实现车牌识别和分类的原理</a:t>
            </a:r>
          </a:p>
        </p:txBody>
      </p:sp>
      <p:sp>
        <p:nvSpPr>
          <p:cNvPr id="3" name="文本框 2"/>
          <p:cNvSpPr txBox="1"/>
          <p:nvPr/>
        </p:nvSpPr>
        <p:spPr>
          <a:xfrm>
            <a:off x="986790" y="4859655"/>
            <a:ext cx="3728085" cy="897618"/>
          </a:xfrm>
          <a:prstGeom prst="rect">
            <a:avLst/>
          </a:prstGeom>
          <a:noFill/>
        </p:spPr>
        <p:txBody>
          <a:bodyPr wrap="square" rtlCol="0">
            <a:spAutoFit/>
          </a:bodyPr>
          <a:lstStyle/>
          <a:p>
            <a:pPr marL="0" lvl="0" indent="0" algn="l">
              <a:lnSpc>
                <a:spcPct val="150000"/>
              </a:lnSpc>
              <a:buNone/>
            </a:pPr>
            <a:r>
              <a:rPr lang="en-US" altLang="zh-CN" sz="900" dirty="0">
                <a:solidFill>
                  <a:schemeClr val="bg1"/>
                </a:solidFill>
                <a:latin typeface="Arial"/>
                <a:ea typeface="微软雅黑"/>
                <a:cs typeface="庞门正道标题体" panose="02010600030101010101" charset="-122"/>
                <a:sym typeface="Arial"/>
              </a:rPr>
              <a:t>        </a:t>
            </a:r>
            <a:r>
              <a:rPr lang="zh-CN" altLang="en-US" sz="900" dirty="0">
                <a:solidFill>
                  <a:schemeClr val="bg1"/>
                </a:solidFill>
                <a:latin typeface="Arial"/>
                <a:ea typeface="微软雅黑"/>
                <a:cs typeface="庞门正道标题体" panose="02010600030101010101" charset="-122"/>
                <a:sym typeface="Arial"/>
              </a:rPr>
              <a:t>从零开始训练一个图像分类模型需要大量的数据集作为支撑，还需要反复的调整改进，同时需要强大的</a:t>
            </a:r>
            <a:r>
              <a:rPr lang="en-US" altLang="zh-CN" sz="900" dirty="0">
                <a:solidFill>
                  <a:schemeClr val="bg1"/>
                </a:solidFill>
                <a:latin typeface="Arial"/>
                <a:ea typeface="微软雅黑"/>
                <a:cs typeface="庞门正道标题体" panose="02010600030101010101" charset="-122"/>
                <a:sym typeface="Arial"/>
              </a:rPr>
              <a:t>GPU</a:t>
            </a:r>
            <a:r>
              <a:rPr lang="zh-CN" altLang="en-US" sz="900" dirty="0">
                <a:solidFill>
                  <a:schemeClr val="bg1"/>
                </a:solidFill>
                <a:latin typeface="Arial"/>
                <a:ea typeface="微软雅黑"/>
                <a:cs typeface="庞门正道标题体" panose="02010600030101010101" charset="-122"/>
                <a:sym typeface="Arial"/>
              </a:rPr>
              <a:t>作为支持。而是用预训练模型则可以在较少数据集，相对简单的调校流程以及极少的</a:t>
            </a:r>
            <a:r>
              <a:rPr lang="en-US" altLang="zh-CN" sz="900" dirty="0">
                <a:solidFill>
                  <a:schemeClr val="bg1"/>
                </a:solidFill>
                <a:latin typeface="Arial"/>
                <a:ea typeface="微软雅黑"/>
                <a:cs typeface="庞门正道标题体" panose="02010600030101010101" charset="-122"/>
                <a:sym typeface="Arial"/>
              </a:rPr>
              <a:t>GPU</a:t>
            </a:r>
            <a:r>
              <a:rPr lang="zh-CN" altLang="en-US" sz="900" dirty="0">
                <a:solidFill>
                  <a:schemeClr val="bg1"/>
                </a:solidFill>
                <a:latin typeface="Arial"/>
                <a:ea typeface="微软雅黑"/>
                <a:cs typeface="庞门正道标题体" panose="02010600030101010101" charset="-122"/>
                <a:sym typeface="Arial"/>
              </a:rPr>
              <a:t>甚至</a:t>
            </a:r>
            <a:r>
              <a:rPr lang="en-US" altLang="zh-CN" sz="900" dirty="0">
                <a:solidFill>
                  <a:schemeClr val="bg1"/>
                </a:solidFill>
                <a:latin typeface="Arial"/>
                <a:ea typeface="微软雅黑"/>
                <a:cs typeface="庞门正道标题体" panose="02010600030101010101" charset="-122"/>
                <a:sym typeface="Arial"/>
              </a:rPr>
              <a:t>CPU</a:t>
            </a:r>
            <a:r>
              <a:rPr lang="zh-CN" altLang="en-US" sz="900" dirty="0">
                <a:solidFill>
                  <a:schemeClr val="bg1"/>
                </a:solidFill>
                <a:latin typeface="Arial"/>
                <a:ea typeface="微软雅黑"/>
                <a:cs typeface="庞门正道标题体" panose="02010600030101010101" charset="-122"/>
                <a:sym typeface="Arial"/>
              </a:rPr>
              <a:t>资源下得到良好的训练结果。</a:t>
            </a:r>
            <a:endParaRPr lang="en-US" altLang="zh-CN" sz="900" dirty="0">
              <a:solidFill>
                <a:schemeClr val="bg1"/>
              </a:solidFill>
              <a:latin typeface="Arial"/>
              <a:ea typeface="微软雅黑"/>
              <a:cs typeface="庞门正道标题体" panose="02010600030101010101" charset="-122"/>
              <a:sym typeface="Arial"/>
            </a:endParaRPr>
          </a:p>
        </p:txBody>
      </p:sp>
      <p:sp>
        <p:nvSpPr>
          <p:cNvPr id="4" name="文本框 3"/>
          <p:cNvSpPr txBox="1"/>
          <p:nvPr/>
        </p:nvSpPr>
        <p:spPr>
          <a:xfrm>
            <a:off x="964565" y="4295775"/>
            <a:ext cx="3314137" cy="580415"/>
          </a:xfrm>
          <a:prstGeom prst="rect">
            <a:avLst/>
          </a:prstGeom>
          <a:noFill/>
        </p:spPr>
        <p:txBody>
          <a:bodyPr wrap="square" rtlCol="0">
            <a:spAutoFit/>
          </a:bodyPr>
          <a:lstStyle/>
          <a:p>
            <a:pPr marL="0" lvl="0" indent="0" algn="l">
              <a:lnSpc>
                <a:spcPct val="150000"/>
              </a:lnSpc>
              <a:buNone/>
            </a:pPr>
            <a:r>
              <a:rPr lang="zh-CN" altLang="en-US" sz="2400" kern="0" noProof="0" dirty="0">
                <a:ln>
                  <a:noFill/>
                </a:ln>
                <a:solidFill>
                  <a:srgbClr val="FFFF00"/>
                </a:solidFill>
                <a:uLnTx/>
                <a:uFillTx/>
                <a:latin typeface="Arial"/>
                <a:ea typeface="微软雅黑"/>
                <a:cs typeface="庞门正道标题体" panose="02010600030101010101" charset="-122"/>
                <a:sym typeface="Arial"/>
              </a:rPr>
              <a:t>为什么使用预训练模型</a:t>
            </a:r>
          </a:p>
        </p:txBody>
      </p:sp>
      <p:sp>
        <p:nvSpPr>
          <p:cNvPr id="5" name="Oval 5"/>
          <p:cNvSpPr/>
          <p:nvPr/>
        </p:nvSpPr>
        <p:spPr>
          <a:xfrm>
            <a:off x="7329805" y="2920365"/>
            <a:ext cx="1534795" cy="1534795"/>
          </a:xfrm>
          <a:prstGeom prst="ellipse">
            <a:avLst/>
          </a:prstGeom>
          <a:solidFill>
            <a:srgbClr val="20606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prstClr val="white"/>
                </a:solidFill>
                <a:latin typeface="Arial"/>
                <a:ea typeface="微软雅黑"/>
                <a:sym typeface="Arial"/>
              </a:rPr>
              <a:t>识别</a:t>
            </a:r>
            <a:endParaRPr lang="en-US" altLang="zh-CN" dirty="0">
              <a:solidFill>
                <a:prstClr val="white"/>
              </a:solidFill>
              <a:latin typeface="Arial"/>
              <a:ea typeface="微软雅黑"/>
              <a:sym typeface="Arial"/>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prstClr val="white"/>
                </a:solidFill>
                <a:latin typeface="Arial"/>
                <a:ea typeface="微软雅黑"/>
                <a:sym typeface="Arial"/>
              </a:rPr>
              <a:t>程序</a:t>
            </a:r>
            <a:endParaRPr kumimoji="0" lang="en-US" sz="1800" b="0" i="0" u="none" strike="noStrike" kern="1200" cap="none" spc="0" normalizeH="0" baseline="0" noProof="0" dirty="0">
              <a:ln>
                <a:noFill/>
              </a:ln>
              <a:solidFill>
                <a:prstClr val="white"/>
              </a:solidFill>
              <a:effectLst/>
              <a:uLnTx/>
              <a:uFillTx/>
              <a:latin typeface="Arial"/>
              <a:ea typeface="微软雅黑"/>
              <a:sym typeface="Arial"/>
            </a:endParaRPr>
          </a:p>
        </p:txBody>
      </p:sp>
      <p:sp>
        <p:nvSpPr>
          <p:cNvPr id="31" name="Oval 76"/>
          <p:cNvSpPr>
            <a:spLocks noChangeArrowheads="1"/>
          </p:cNvSpPr>
          <p:nvPr/>
        </p:nvSpPr>
        <p:spPr bwMode="auto">
          <a:xfrm>
            <a:off x="6147824" y="1727480"/>
            <a:ext cx="1153557" cy="1155597"/>
          </a:xfrm>
          <a:prstGeom prst="ellipse">
            <a:avLst/>
          </a:prstGeom>
          <a:solidFill>
            <a:srgbClr val="0ACCC4"/>
          </a:solidFill>
          <a:ln>
            <a:noFill/>
          </a:ln>
        </p:spPr>
        <p:txBody>
          <a:bodyPr vert="horz" wrap="square" lIns="91440" tIns="45720" rIns="91440" bIns="45720" numCol="1" anchor="t" anchorCtr="0" compatLnSpc="1"/>
          <a:lstStyle/>
          <a:p>
            <a:pPr algn="ctr">
              <a:lnSpc>
                <a:spcPct val="150000"/>
              </a:lnSpc>
              <a:defRPr/>
            </a:pPr>
            <a:r>
              <a:rPr kumimoji="0" lang="en-US" altLang="zh-CN" sz="2000" b="0" i="0" u="none" strike="noStrike" kern="0" cap="none" spc="-30" normalizeH="0" baseline="0" noProof="0" dirty="0">
                <a:ln>
                  <a:noFill/>
                </a:ln>
                <a:solidFill>
                  <a:schemeClr val="bg1"/>
                </a:solidFill>
                <a:effectLst/>
                <a:uLnTx/>
                <a:uFillTx/>
                <a:latin typeface="Arial"/>
                <a:sym typeface="Arial"/>
              </a:rPr>
              <a:t>OpenCV</a:t>
            </a:r>
            <a:endParaRPr kumimoji="0" lang="ko-KR" altLang="en-US" sz="3200" b="0" i="0" u="none" strike="noStrike" kern="0" cap="none" spc="-30" normalizeH="0" baseline="0" noProof="0" dirty="0">
              <a:ln>
                <a:noFill/>
              </a:ln>
              <a:solidFill>
                <a:schemeClr val="bg1"/>
              </a:solidFill>
              <a:effectLst/>
              <a:uLnTx/>
              <a:uFillTx/>
              <a:latin typeface="Arial"/>
              <a:sym typeface="Arial"/>
            </a:endParaRPr>
          </a:p>
        </p:txBody>
      </p:sp>
      <p:sp>
        <p:nvSpPr>
          <p:cNvPr id="32" name="Oval 74"/>
          <p:cNvSpPr>
            <a:spLocks noChangeArrowheads="1"/>
          </p:cNvSpPr>
          <p:nvPr/>
        </p:nvSpPr>
        <p:spPr bwMode="auto">
          <a:xfrm>
            <a:off x="5313445" y="3112490"/>
            <a:ext cx="1159682" cy="1155597"/>
          </a:xfrm>
          <a:prstGeom prst="ellipse">
            <a:avLst/>
          </a:prstGeom>
          <a:solidFill>
            <a:srgbClr val="20606D"/>
          </a:solidFill>
          <a:ln>
            <a:noFill/>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000" kern="0" spc="-30" dirty="0" err="1">
                <a:solidFill>
                  <a:schemeClr val="bg1"/>
                </a:solidFill>
                <a:latin typeface="Arial"/>
                <a:sym typeface="Arial"/>
              </a:rPr>
              <a:t>EasyOCR</a:t>
            </a:r>
            <a:endParaRPr kumimoji="0" lang="ko-KR" altLang="en-US" sz="2000" b="0" i="0" u="none" strike="noStrike" kern="0" cap="none" spc="-30" normalizeH="0" baseline="0" noProof="0" dirty="0">
              <a:ln>
                <a:noFill/>
              </a:ln>
              <a:solidFill>
                <a:schemeClr val="bg1"/>
              </a:solidFill>
              <a:effectLst/>
              <a:uLnTx/>
              <a:uFillTx/>
              <a:latin typeface="Arial"/>
              <a:sym typeface="Arial"/>
            </a:endParaRPr>
          </a:p>
        </p:txBody>
      </p:sp>
      <p:sp>
        <p:nvSpPr>
          <p:cNvPr id="33" name="Oval 75"/>
          <p:cNvSpPr>
            <a:spLocks noChangeArrowheads="1"/>
          </p:cNvSpPr>
          <p:nvPr/>
        </p:nvSpPr>
        <p:spPr bwMode="auto">
          <a:xfrm>
            <a:off x="6147824" y="4497274"/>
            <a:ext cx="1153557" cy="1159682"/>
          </a:xfrm>
          <a:prstGeom prst="ellipse">
            <a:avLst/>
          </a:prstGeom>
          <a:solidFill>
            <a:srgbClr val="0ACCC4"/>
          </a:solidFill>
          <a:ln>
            <a:noFill/>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0" i="0" u="none" strike="noStrike" kern="0" cap="none" spc="-30" normalizeH="0" baseline="0" noProof="0" dirty="0" err="1">
                <a:ln>
                  <a:noFill/>
                </a:ln>
                <a:solidFill>
                  <a:schemeClr val="bg1"/>
                </a:solidFill>
                <a:effectLst/>
                <a:uLnTx/>
                <a:uFillTx/>
                <a:latin typeface="Arial"/>
                <a:sym typeface="Arial"/>
              </a:rPr>
              <a:t>HyperLPR</a:t>
            </a:r>
            <a:endParaRPr kumimoji="0" lang="ko-KR" altLang="en-US" b="0" i="0" u="none" strike="noStrike" kern="0" cap="none" spc="-30" normalizeH="0" baseline="0" noProof="0" dirty="0">
              <a:ln>
                <a:noFill/>
              </a:ln>
              <a:solidFill>
                <a:schemeClr val="bg1"/>
              </a:solidFill>
              <a:effectLst/>
              <a:uLnTx/>
              <a:uFillTx/>
              <a:latin typeface="Arial"/>
              <a:sym typeface="Arial"/>
            </a:endParaRPr>
          </a:p>
        </p:txBody>
      </p:sp>
      <p:sp>
        <p:nvSpPr>
          <p:cNvPr id="34" name="Oval 83"/>
          <p:cNvSpPr>
            <a:spLocks noChangeArrowheads="1"/>
          </p:cNvSpPr>
          <p:nvPr/>
        </p:nvSpPr>
        <p:spPr bwMode="auto">
          <a:xfrm>
            <a:off x="8892901" y="1727480"/>
            <a:ext cx="1153557" cy="1155597"/>
          </a:xfrm>
          <a:prstGeom prst="ellipse">
            <a:avLst/>
          </a:prstGeom>
          <a:solidFill>
            <a:srgbClr val="20606D"/>
          </a:solidFill>
          <a:ln>
            <a:noFill/>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0" cap="none" spc="-30" normalizeH="0" baseline="0" noProof="0" dirty="0" err="1">
                <a:ln>
                  <a:noFill/>
                </a:ln>
                <a:solidFill>
                  <a:schemeClr val="bg1"/>
                </a:solidFill>
                <a:effectLst/>
                <a:uLnTx/>
                <a:uFillTx/>
                <a:latin typeface="Arial"/>
                <a:sym typeface="Arial"/>
              </a:rPr>
              <a:t>FastAI</a:t>
            </a:r>
            <a:endParaRPr kumimoji="0" lang="ko-KR" altLang="en-US" sz="2000" b="0" i="0" u="none" strike="noStrike" kern="0" cap="none" spc="-30" normalizeH="0" baseline="0" noProof="0" dirty="0">
              <a:ln>
                <a:noFill/>
              </a:ln>
              <a:solidFill>
                <a:schemeClr val="bg1"/>
              </a:solidFill>
              <a:effectLst/>
              <a:uLnTx/>
              <a:uFillTx/>
              <a:latin typeface="Arial"/>
              <a:sym typeface="Arial"/>
            </a:endParaRPr>
          </a:p>
        </p:txBody>
      </p:sp>
      <p:sp>
        <p:nvSpPr>
          <p:cNvPr id="35" name="Oval 81"/>
          <p:cNvSpPr>
            <a:spLocks noChangeArrowheads="1"/>
          </p:cNvSpPr>
          <p:nvPr/>
        </p:nvSpPr>
        <p:spPr bwMode="auto">
          <a:xfrm>
            <a:off x="9721154" y="3112490"/>
            <a:ext cx="1159682" cy="1155597"/>
          </a:xfrm>
          <a:prstGeom prst="ellipse">
            <a:avLst/>
          </a:prstGeom>
          <a:solidFill>
            <a:srgbClr val="0ACCC4"/>
          </a:solidFill>
          <a:ln>
            <a:noFill/>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0" cap="none" spc="-30" normalizeH="0" baseline="0" noProof="0" dirty="0">
                <a:ln>
                  <a:noFill/>
                </a:ln>
                <a:solidFill>
                  <a:schemeClr val="bg1"/>
                </a:solidFill>
                <a:effectLst/>
                <a:uLnTx/>
                <a:uFillTx/>
                <a:latin typeface="Arial"/>
                <a:sym typeface="Arial"/>
              </a:rPr>
              <a:t>ResNet34</a:t>
            </a:r>
            <a:endParaRPr kumimoji="0" lang="ko-KR" altLang="en-US" sz="2000" b="0" i="0" u="none" strike="noStrike" kern="0" cap="none" spc="-30" normalizeH="0" baseline="0" noProof="0" dirty="0">
              <a:ln>
                <a:noFill/>
              </a:ln>
              <a:solidFill>
                <a:schemeClr val="bg1"/>
              </a:solidFill>
              <a:effectLst/>
              <a:uLnTx/>
              <a:uFillTx/>
              <a:latin typeface="Arial"/>
              <a:sym typeface="Arial"/>
            </a:endParaRPr>
          </a:p>
        </p:txBody>
      </p:sp>
      <p:sp>
        <p:nvSpPr>
          <p:cNvPr id="36" name="Oval 82"/>
          <p:cNvSpPr>
            <a:spLocks noChangeArrowheads="1"/>
          </p:cNvSpPr>
          <p:nvPr/>
        </p:nvSpPr>
        <p:spPr bwMode="auto">
          <a:xfrm>
            <a:off x="8892901" y="4497274"/>
            <a:ext cx="1153557" cy="1159682"/>
          </a:xfrm>
          <a:prstGeom prst="ellipse">
            <a:avLst/>
          </a:prstGeom>
          <a:solidFill>
            <a:srgbClr val="20606D"/>
          </a:solidFill>
          <a:ln>
            <a:noFill/>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ko-KR" sz="1800" b="0" i="0" u="none" strike="noStrike" kern="0" cap="none" spc="-30" normalizeH="0" baseline="0" noProof="0" dirty="0">
              <a:ln>
                <a:noFill/>
              </a:ln>
              <a:solidFill>
                <a:schemeClr val="bg1"/>
              </a:solidFill>
              <a:effectLst/>
              <a:uLnTx/>
              <a:uFillTx/>
              <a:latin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800" b="0" i="0" u="none" strike="noStrike" kern="0" cap="none" spc="-30" normalizeH="0" baseline="0" noProof="0" dirty="0">
                <a:ln>
                  <a:noFill/>
                </a:ln>
                <a:solidFill>
                  <a:schemeClr val="bg1"/>
                </a:solidFill>
                <a:effectLst/>
                <a:uLnTx/>
                <a:uFillTx/>
                <a:latin typeface="Arial"/>
                <a:sym typeface="Arial"/>
              </a:rPr>
              <a:t>…...</a:t>
            </a:r>
            <a:endParaRPr kumimoji="0" lang="ko-KR" altLang="en-US" sz="1800" b="0" i="0" u="none" strike="noStrike" kern="0" cap="none" spc="-30" normalizeH="0" baseline="0" noProof="0" dirty="0">
              <a:ln>
                <a:noFill/>
              </a:ln>
              <a:solidFill>
                <a:schemeClr val="bg1"/>
              </a:solidFill>
              <a:effectLst/>
              <a:uLnTx/>
              <a:uFillTx/>
              <a:latin typeface="Arial"/>
              <a:sym typeface="Arial"/>
            </a:endParaRPr>
          </a:p>
        </p:txBody>
      </p:sp>
      <p:sp>
        <p:nvSpPr>
          <p:cNvPr id="37" name="Freeform 14"/>
          <p:cNvSpPr/>
          <p:nvPr/>
        </p:nvSpPr>
        <p:spPr bwMode="auto">
          <a:xfrm>
            <a:off x="6538108" y="3536632"/>
            <a:ext cx="1084852" cy="315096"/>
          </a:xfrm>
          <a:custGeom>
            <a:avLst/>
            <a:gdLst>
              <a:gd name="T0" fmla="*/ 881 w 881"/>
              <a:gd name="T1" fmla="*/ 129 h 257"/>
              <a:gd name="T2" fmla="*/ 831 w 881"/>
              <a:gd name="T3" fmla="*/ 79 h 257"/>
              <a:gd name="T4" fmla="*/ 170 w 881"/>
              <a:gd name="T5" fmla="*/ 79 h 257"/>
              <a:gd name="T6" fmla="*/ 170 w 881"/>
              <a:gd name="T7" fmla="*/ 0 h 257"/>
              <a:gd name="T8" fmla="*/ 0 w 881"/>
              <a:gd name="T9" fmla="*/ 129 h 257"/>
              <a:gd name="T10" fmla="*/ 170 w 881"/>
              <a:gd name="T11" fmla="*/ 257 h 257"/>
              <a:gd name="T12" fmla="*/ 170 w 881"/>
              <a:gd name="T13" fmla="*/ 178 h 257"/>
              <a:gd name="T14" fmla="*/ 831 w 881"/>
              <a:gd name="T15" fmla="*/ 178 h 257"/>
              <a:gd name="T16" fmla="*/ 881 w 881"/>
              <a:gd name="T17" fmla="*/ 129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1" h="257">
                <a:moveTo>
                  <a:pt x="881" y="129"/>
                </a:moveTo>
                <a:cubicBezTo>
                  <a:pt x="881" y="100"/>
                  <a:pt x="860" y="79"/>
                  <a:pt x="831" y="79"/>
                </a:cubicBezTo>
                <a:cubicBezTo>
                  <a:pt x="170" y="79"/>
                  <a:pt x="170" y="79"/>
                  <a:pt x="170" y="79"/>
                </a:cubicBezTo>
                <a:cubicBezTo>
                  <a:pt x="170" y="0"/>
                  <a:pt x="170" y="0"/>
                  <a:pt x="170" y="0"/>
                </a:cubicBezTo>
                <a:cubicBezTo>
                  <a:pt x="0" y="129"/>
                  <a:pt x="0" y="129"/>
                  <a:pt x="0" y="129"/>
                </a:cubicBezTo>
                <a:cubicBezTo>
                  <a:pt x="170" y="257"/>
                  <a:pt x="170" y="257"/>
                  <a:pt x="170" y="257"/>
                </a:cubicBezTo>
                <a:cubicBezTo>
                  <a:pt x="170" y="178"/>
                  <a:pt x="170" y="178"/>
                  <a:pt x="170" y="178"/>
                </a:cubicBezTo>
                <a:cubicBezTo>
                  <a:pt x="831" y="178"/>
                  <a:pt x="831" y="178"/>
                  <a:pt x="831" y="178"/>
                </a:cubicBezTo>
                <a:cubicBezTo>
                  <a:pt x="861" y="178"/>
                  <a:pt x="881" y="153"/>
                  <a:pt x="881" y="129"/>
                </a:cubicBezTo>
                <a:close/>
              </a:path>
            </a:pathLst>
          </a:custGeom>
          <a:solidFill>
            <a:srgbClr val="FFFF00"/>
          </a:solidFill>
          <a:ln w="38100">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rial"/>
              <a:ea typeface="微软雅黑"/>
              <a:sym typeface="Arial"/>
            </a:endParaRPr>
          </a:p>
        </p:txBody>
      </p:sp>
      <p:sp>
        <p:nvSpPr>
          <p:cNvPr id="38" name="Freeform 15"/>
          <p:cNvSpPr/>
          <p:nvPr/>
        </p:nvSpPr>
        <p:spPr bwMode="auto">
          <a:xfrm>
            <a:off x="7251032" y="4098481"/>
            <a:ext cx="513650" cy="507176"/>
          </a:xfrm>
          <a:custGeom>
            <a:avLst/>
            <a:gdLst>
              <a:gd name="T0" fmla="*/ 401 w 417"/>
              <a:gd name="T1" fmla="*/ 20 h 413"/>
              <a:gd name="T2" fmla="*/ 330 w 417"/>
              <a:gd name="T3" fmla="*/ 20 h 413"/>
              <a:gd name="T4" fmla="*/ 87 w 417"/>
              <a:gd name="T5" fmla="*/ 259 h 413"/>
              <a:gd name="T6" fmla="*/ 30 w 417"/>
              <a:gd name="T7" fmla="*/ 203 h 413"/>
              <a:gd name="T8" fmla="*/ 0 w 417"/>
              <a:gd name="T9" fmla="*/ 413 h 413"/>
              <a:gd name="T10" fmla="*/ 213 w 417"/>
              <a:gd name="T11" fmla="*/ 383 h 413"/>
              <a:gd name="T12" fmla="*/ 159 w 417"/>
              <a:gd name="T13" fmla="*/ 329 h 413"/>
              <a:gd name="T14" fmla="*/ 401 w 417"/>
              <a:gd name="T15" fmla="*/ 91 h 413"/>
              <a:gd name="T16" fmla="*/ 417 w 417"/>
              <a:gd name="T17" fmla="*/ 52 h 413"/>
              <a:gd name="T18" fmla="*/ 401 w 417"/>
              <a:gd name="T19" fmla="*/ 2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7" h="413">
                <a:moveTo>
                  <a:pt x="401" y="20"/>
                </a:moveTo>
                <a:cubicBezTo>
                  <a:pt x="380" y="0"/>
                  <a:pt x="351" y="0"/>
                  <a:pt x="330" y="20"/>
                </a:cubicBezTo>
                <a:cubicBezTo>
                  <a:pt x="87" y="259"/>
                  <a:pt x="87" y="259"/>
                  <a:pt x="87" y="259"/>
                </a:cubicBezTo>
                <a:cubicBezTo>
                  <a:pt x="30" y="203"/>
                  <a:pt x="30" y="203"/>
                  <a:pt x="30" y="203"/>
                </a:cubicBezTo>
                <a:cubicBezTo>
                  <a:pt x="0" y="413"/>
                  <a:pt x="0" y="413"/>
                  <a:pt x="0" y="413"/>
                </a:cubicBezTo>
                <a:cubicBezTo>
                  <a:pt x="213" y="383"/>
                  <a:pt x="213" y="383"/>
                  <a:pt x="213" y="383"/>
                </a:cubicBezTo>
                <a:cubicBezTo>
                  <a:pt x="159" y="329"/>
                  <a:pt x="159" y="329"/>
                  <a:pt x="159" y="329"/>
                </a:cubicBezTo>
                <a:cubicBezTo>
                  <a:pt x="401" y="91"/>
                  <a:pt x="401" y="91"/>
                  <a:pt x="401" y="91"/>
                </a:cubicBezTo>
                <a:cubicBezTo>
                  <a:pt x="412" y="80"/>
                  <a:pt x="417" y="66"/>
                  <a:pt x="417" y="52"/>
                </a:cubicBezTo>
                <a:cubicBezTo>
                  <a:pt x="416" y="39"/>
                  <a:pt x="410" y="27"/>
                  <a:pt x="401" y="20"/>
                </a:cubicBezTo>
                <a:close/>
              </a:path>
            </a:pathLst>
          </a:custGeom>
          <a:solidFill>
            <a:srgbClr val="FFFF00"/>
          </a:solidFill>
          <a:ln w="38100">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rial"/>
              <a:ea typeface="微软雅黑"/>
              <a:sym typeface="Arial"/>
            </a:endParaRPr>
          </a:p>
        </p:txBody>
      </p:sp>
      <p:sp>
        <p:nvSpPr>
          <p:cNvPr id="39" name="Freeform 16"/>
          <p:cNvSpPr/>
          <p:nvPr/>
        </p:nvSpPr>
        <p:spPr bwMode="auto">
          <a:xfrm>
            <a:off x="7251032" y="2774070"/>
            <a:ext cx="513650" cy="504298"/>
          </a:xfrm>
          <a:custGeom>
            <a:avLst/>
            <a:gdLst>
              <a:gd name="T0" fmla="*/ 158 w 417"/>
              <a:gd name="T1" fmla="*/ 86 h 411"/>
              <a:gd name="T2" fmla="*/ 212 w 417"/>
              <a:gd name="T3" fmla="*/ 30 h 411"/>
              <a:gd name="T4" fmla="*/ 0 w 417"/>
              <a:gd name="T5" fmla="*/ 0 h 411"/>
              <a:gd name="T6" fmla="*/ 30 w 417"/>
              <a:gd name="T7" fmla="*/ 210 h 411"/>
              <a:gd name="T8" fmla="*/ 87 w 417"/>
              <a:gd name="T9" fmla="*/ 157 h 411"/>
              <a:gd name="T10" fmla="*/ 330 w 417"/>
              <a:gd name="T11" fmla="*/ 398 h 411"/>
              <a:gd name="T12" fmla="*/ 367 w 417"/>
              <a:gd name="T13" fmla="*/ 411 h 411"/>
              <a:gd name="T14" fmla="*/ 401 w 417"/>
              <a:gd name="T15" fmla="*/ 398 h 411"/>
              <a:gd name="T16" fmla="*/ 417 w 417"/>
              <a:gd name="T17" fmla="*/ 363 h 411"/>
              <a:gd name="T18" fmla="*/ 401 w 417"/>
              <a:gd name="T19" fmla="*/ 327 h 411"/>
              <a:gd name="T20" fmla="*/ 158 w 417"/>
              <a:gd name="T21" fmla="*/ 8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7" h="411">
                <a:moveTo>
                  <a:pt x="158" y="86"/>
                </a:moveTo>
                <a:cubicBezTo>
                  <a:pt x="212" y="30"/>
                  <a:pt x="212" y="30"/>
                  <a:pt x="212" y="30"/>
                </a:cubicBezTo>
                <a:cubicBezTo>
                  <a:pt x="0" y="0"/>
                  <a:pt x="0" y="0"/>
                  <a:pt x="0" y="0"/>
                </a:cubicBezTo>
                <a:cubicBezTo>
                  <a:pt x="30" y="210"/>
                  <a:pt x="30" y="210"/>
                  <a:pt x="30" y="210"/>
                </a:cubicBezTo>
                <a:cubicBezTo>
                  <a:pt x="87" y="157"/>
                  <a:pt x="87" y="157"/>
                  <a:pt x="87" y="157"/>
                </a:cubicBezTo>
                <a:cubicBezTo>
                  <a:pt x="330" y="398"/>
                  <a:pt x="330" y="398"/>
                  <a:pt x="330" y="398"/>
                </a:cubicBezTo>
                <a:cubicBezTo>
                  <a:pt x="339" y="407"/>
                  <a:pt x="351" y="411"/>
                  <a:pt x="367" y="411"/>
                </a:cubicBezTo>
                <a:cubicBezTo>
                  <a:pt x="380" y="411"/>
                  <a:pt x="393" y="406"/>
                  <a:pt x="401" y="398"/>
                </a:cubicBezTo>
                <a:cubicBezTo>
                  <a:pt x="411" y="388"/>
                  <a:pt x="417" y="376"/>
                  <a:pt x="417" y="363"/>
                </a:cubicBezTo>
                <a:cubicBezTo>
                  <a:pt x="417" y="350"/>
                  <a:pt x="411" y="337"/>
                  <a:pt x="401" y="327"/>
                </a:cubicBezTo>
                <a:lnTo>
                  <a:pt x="158" y="86"/>
                </a:lnTo>
                <a:close/>
              </a:path>
            </a:pathLst>
          </a:custGeom>
          <a:solidFill>
            <a:srgbClr val="FFFF00"/>
          </a:solidFill>
          <a:ln w="38100">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rial"/>
              <a:ea typeface="微软雅黑"/>
              <a:sym typeface="Arial"/>
            </a:endParaRPr>
          </a:p>
        </p:txBody>
      </p:sp>
      <p:sp>
        <p:nvSpPr>
          <p:cNvPr id="40" name="Freeform 17"/>
          <p:cNvSpPr/>
          <p:nvPr/>
        </p:nvSpPr>
        <p:spPr bwMode="auto">
          <a:xfrm>
            <a:off x="8568250" y="3536632"/>
            <a:ext cx="1084852" cy="315096"/>
          </a:xfrm>
          <a:custGeom>
            <a:avLst/>
            <a:gdLst>
              <a:gd name="T0" fmla="*/ 881 w 881"/>
              <a:gd name="T1" fmla="*/ 129 h 257"/>
              <a:gd name="T2" fmla="*/ 711 w 881"/>
              <a:gd name="T3" fmla="*/ 0 h 257"/>
              <a:gd name="T4" fmla="*/ 711 w 881"/>
              <a:gd name="T5" fmla="*/ 79 h 257"/>
              <a:gd name="T6" fmla="*/ 50 w 881"/>
              <a:gd name="T7" fmla="*/ 79 h 257"/>
              <a:gd name="T8" fmla="*/ 0 w 881"/>
              <a:gd name="T9" fmla="*/ 129 h 257"/>
              <a:gd name="T10" fmla="*/ 50 w 881"/>
              <a:gd name="T11" fmla="*/ 178 h 257"/>
              <a:gd name="T12" fmla="*/ 711 w 881"/>
              <a:gd name="T13" fmla="*/ 178 h 257"/>
              <a:gd name="T14" fmla="*/ 711 w 881"/>
              <a:gd name="T15" fmla="*/ 257 h 257"/>
              <a:gd name="T16" fmla="*/ 881 w 881"/>
              <a:gd name="T17" fmla="*/ 129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1" h="257">
                <a:moveTo>
                  <a:pt x="881" y="129"/>
                </a:moveTo>
                <a:cubicBezTo>
                  <a:pt x="711" y="0"/>
                  <a:pt x="711" y="0"/>
                  <a:pt x="711" y="0"/>
                </a:cubicBezTo>
                <a:cubicBezTo>
                  <a:pt x="711" y="79"/>
                  <a:pt x="711" y="79"/>
                  <a:pt x="711" y="79"/>
                </a:cubicBezTo>
                <a:cubicBezTo>
                  <a:pt x="50" y="79"/>
                  <a:pt x="50" y="79"/>
                  <a:pt x="50" y="79"/>
                </a:cubicBezTo>
                <a:cubicBezTo>
                  <a:pt x="21" y="79"/>
                  <a:pt x="0" y="100"/>
                  <a:pt x="0" y="129"/>
                </a:cubicBezTo>
                <a:cubicBezTo>
                  <a:pt x="0" y="153"/>
                  <a:pt x="20" y="178"/>
                  <a:pt x="50" y="178"/>
                </a:cubicBezTo>
                <a:cubicBezTo>
                  <a:pt x="711" y="178"/>
                  <a:pt x="711" y="178"/>
                  <a:pt x="711" y="178"/>
                </a:cubicBezTo>
                <a:cubicBezTo>
                  <a:pt x="711" y="257"/>
                  <a:pt x="711" y="257"/>
                  <a:pt x="711" y="257"/>
                </a:cubicBezTo>
                <a:lnTo>
                  <a:pt x="881" y="129"/>
                </a:lnTo>
                <a:close/>
              </a:path>
            </a:pathLst>
          </a:custGeom>
          <a:solidFill>
            <a:srgbClr val="FFFF00"/>
          </a:solidFill>
          <a:ln w="38100">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rial"/>
              <a:ea typeface="微软雅黑"/>
              <a:sym typeface="Arial"/>
            </a:endParaRPr>
          </a:p>
        </p:txBody>
      </p:sp>
      <p:sp>
        <p:nvSpPr>
          <p:cNvPr id="41" name="Freeform 18"/>
          <p:cNvSpPr/>
          <p:nvPr/>
        </p:nvSpPr>
        <p:spPr bwMode="auto">
          <a:xfrm>
            <a:off x="8426528" y="4098481"/>
            <a:ext cx="513650" cy="507176"/>
          </a:xfrm>
          <a:custGeom>
            <a:avLst/>
            <a:gdLst>
              <a:gd name="T0" fmla="*/ 330 w 417"/>
              <a:gd name="T1" fmla="*/ 259 h 413"/>
              <a:gd name="T2" fmla="*/ 87 w 417"/>
              <a:gd name="T3" fmla="*/ 20 h 413"/>
              <a:gd name="T4" fmla="*/ 16 w 417"/>
              <a:gd name="T5" fmla="*/ 20 h 413"/>
              <a:gd name="T6" fmla="*/ 0 w 417"/>
              <a:gd name="T7" fmla="*/ 52 h 413"/>
              <a:gd name="T8" fmla="*/ 16 w 417"/>
              <a:gd name="T9" fmla="*/ 91 h 413"/>
              <a:gd name="T10" fmla="*/ 258 w 417"/>
              <a:gd name="T11" fmla="*/ 329 h 413"/>
              <a:gd name="T12" fmla="*/ 204 w 417"/>
              <a:gd name="T13" fmla="*/ 383 h 413"/>
              <a:gd name="T14" fmla="*/ 417 w 417"/>
              <a:gd name="T15" fmla="*/ 413 h 413"/>
              <a:gd name="T16" fmla="*/ 387 w 417"/>
              <a:gd name="T17" fmla="*/ 203 h 413"/>
              <a:gd name="T18" fmla="*/ 330 w 417"/>
              <a:gd name="T19" fmla="*/ 259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7" h="413">
                <a:moveTo>
                  <a:pt x="330" y="259"/>
                </a:moveTo>
                <a:cubicBezTo>
                  <a:pt x="87" y="20"/>
                  <a:pt x="87" y="20"/>
                  <a:pt x="87" y="20"/>
                </a:cubicBezTo>
                <a:cubicBezTo>
                  <a:pt x="66" y="0"/>
                  <a:pt x="37" y="0"/>
                  <a:pt x="16" y="20"/>
                </a:cubicBezTo>
                <a:cubicBezTo>
                  <a:pt x="7" y="27"/>
                  <a:pt x="1" y="39"/>
                  <a:pt x="0" y="52"/>
                </a:cubicBezTo>
                <a:cubicBezTo>
                  <a:pt x="0" y="66"/>
                  <a:pt x="5" y="80"/>
                  <a:pt x="16" y="91"/>
                </a:cubicBezTo>
                <a:cubicBezTo>
                  <a:pt x="258" y="329"/>
                  <a:pt x="258" y="329"/>
                  <a:pt x="258" y="329"/>
                </a:cubicBezTo>
                <a:cubicBezTo>
                  <a:pt x="204" y="383"/>
                  <a:pt x="204" y="383"/>
                  <a:pt x="204" y="383"/>
                </a:cubicBezTo>
                <a:cubicBezTo>
                  <a:pt x="417" y="413"/>
                  <a:pt x="417" y="413"/>
                  <a:pt x="417" y="413"/>
                </a:cubicBezTo>
                <a:cubicBezTo>
                  <a:pt x="387" y="203"/>
                  <a:pt x="387" y="203"/>
                  <a:pt x="387" y="203"/>
                </a:cubicBezTo>
                <a:lnTo>
                  <a:pt x="330" y="259"/>
                </a:lnTo>
                <a:close/>
              </a:path>
            </a:pathLst>
          </a:custGeom>
          <a:solidFill>
            <a:srgbClr val="FFFF00"/>
          </a:solidFill>
          <a:ln w="38100">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rial"/>
              <a:ea typeface="微软雅黑"/>
              <a:sym typeface="Arial"/>
            </a:endParaRPr>
          </a:p>
        </p:txBody>
      </p:sp>
      <p:sp>
        <p:nvSpPr>
          <p:cNvPr id="42" name="Freeform 19"/>
          <p:cNvSpPr/>
          <p:nvPr/>
        </p:nvSpPr>
        <p:spPr bwMode="auto">
          <a:xfrm>
            <a:off x="8426528" y="2774070"/>
            <a:ext cx="513650" cy="504298"/>
          </a:xfrm>
          <a:custGeom>
            <a:avLst/>
            <a:gdLst>
              <a:gd name="T0" fmla="*/ 50 w 417"/>
              <a:gd name="T1" fmla="*/ 411 h 411"/>
              <a:gd name="T2" fmla="*/ 87 w 417"/>
              <a:gd name="T3" fmla="*/ 398 h 411"/>
              <a:gd name="T4" fmla="*/ 330 w 417"/>
              <a:gd name="T5" fmla="*/ 157 h 411"/>
              <a:gd name="T6" fmla="*/ 387 w 417"/>
              <a:gd name="T7" fmla="*/ 210 h 411"/>
              <a:gd name="T8" fmla="*/ 417 w 417"/>
              <a:gd name="T9" fmla="*/ 0 h 411"/>
              <a:gd name="T10" fmla="*/ 205 w 417"/>
              <a:gd name="T11" fmla="*/ 30 h 411"/>
              <a:gd name="T12" fmla="*/ 259 w 417"/>
              <a:gd name="T13" fmla="*/ 86 h 411"/>
              <a:gd name="T14" fmla="*/ 16 w 417"/>
              <a:gd name="T15" fmla="*/ 327 h 411"/>
              <a:gd name="T16" fmla="*/ 0 w 417"/>
              <a:gd name="T17" fmla="*/ 363 h 411"/>
              <a:gd name="T18" fmla="*/ 16 w 417"/>
              <a:gd name="T19" fmla="*/ 398 h 411"/>
              <a:gd name="T20" fmla="*/ 50 w 417"/>
              <a:gd name="T21" fmla="*/ 411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7" h="411">
                <a:moveTo>
                  <a:pt x="50" y="411"/>
                </a:moveTo>
                <a:cubicBezTo>
                  <a:pt x="66" y="411"/>
                  <a:pt x="78" y="407"/>
                  <a:pt x="87" y="398"/>
                </a:cubicBezTo>
                <a:cubicBezTo>
                  <a:pt x="330" y="157"/>
                  <a:pt x="330" y="157"/>
                  <a:pt x="330" y="157"/>
                </a:cubicBezTo>
                <a:cubicBezTo>
                  <a:pt x="387" y="210"/>
                  <a:pt x="387" y="210"/>
                  <a:pt x="387" y="210"/>
                </a:cubicBezTo>
                <a:cubicBezTo>
                  <a:pt x="417" y="0"/>
                  <a:pt x="417" y="0"/>
                  <a:pt x="417" y="0"/>
                </a:cubicBezTo>
                <a:cubicBezTo>
                  <a:pt x="205" y="30"/>
                  <a:pt x="205" y="30"/>
                  <a:pt x="205" y="30"/>
                </a:cubicBezTo>
                <a:cubicBezTo>
                  <a:pt x="259" y="86"/>
                  <a:pt x="259" y="86"/>
                  <a:pt x="259" y="86"/>
                </a:cubicBezTo>
                <a:cubicBezTo>
                  <a:pt x="16" y="327"/>
                  <a:pt x="16" y="327"/>
                  <a:pt x="16" y="327"/>
                </a:cubicBezTo>
                <a:cubicBezTo>
                  <a:pt x="6" y="337"/>
                  <a:pt x="0" y="350"/>
                  <a:pt x="0" y="363"/>
                </a:cubicBezTo>
                <a:cubicBezTo>
                  <a:pt x="0" y="376"/>
                  <a:pt x="6" y="388"/>
                  <a:pt x="16" y="398"/>
                </a:cubicBezTo>
                <a:cubicBezTo>
                  <a:pt x="24" y="406"/>
                  <a:pt x="37" y="411"/>
                  <a:pt x="50" y="411"/>
                </a:cubicBezTo>
                <a:close/>
              </a:path>
            </a:pathLst>
          </a:custGeom>
          <a:solidFill>
            <a:srgbClr val="FFFF00"/>
          </a:solidFill>
          <a:ln w="38100">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rial"/>
              <a:ea typeface="微软雅黑"/>
              <a:sym typeface="Arial"/>
            </a:endParaRPr>
          </a:p>
        </p:txBody>
      </p:sp>
      <p:sp>
        <p:nvSpPr>
          <p:cNvPr id="7" name="文本框 6">
            <a:extLst>
              <a:ext uri="{FF2B5EF4-FFF2-40B4-BE49-F238E27FC236}">
                <a16:creationId xmlns:a16="http://schemas.microsoft.com/office/drawing/2014/main" id="{F672F51A-1461-BEC7-AFF0-35C950E8076F}"/>
              </a:ext>
            </a:extLst>
          </p:cNvPr>
          <p:cNvSpPr txBox="1"/>
          <p:nvPr/>
        </p:nvSpPr>
        <p:spPr>
          <a:xfrm>
            <a:off x="8413630" y="567690"/>
            <a:ext cx="2822060" cy="368300"/>
          </a:xfrm>
          <a:prstGeom prst="rect">
            <a:avLst/>
          </a:prstGeom>
          <a:noFill/>
        </p:spPr>
        <p:txBody>
          <a:bodyPr wrap="square" rtlCol="0">
            <a:spAutoFit/>
          </a:bodyPr>
          <a:lstStyle/>
          <a:p>
            <a:pPr algn="r"/>
            <a:r>
              <a:rPr lang="en-US" altLang="zh-CN" cap="all" dirty="0">
                <a:solidFill>
                  <a:srgbClr val="0ACCC4"/>
                </a:solidFill>
                <a:uFillTx/>
                <a:latin typeface="Arial"/>
                <a:ea typeface="微软雅黑"/>
                <a:sym typeface="Arial"/>
              </a:rPr>
              <a:t>License plate</a:t>
            </a:r>
            <a:r>
              <a:rPr lang="zh-CN" altLang="en-US" cap="all" dirty="0">
                <a:solidFill>
                  <a:srgbClr val="0ACCC4"/>
                </a:solidFill>
                <a:uFillTx/>
                <a:latin typeface="Arial"/>
                <a:ea typeface="微软雅黑"/>
                <a:sym typeface="Arial"/>
              </a:rPr>
              <a:t> </a:t>
            </a:r>
          </a:p>
        </p:txBody>
      </p:sp>
      <p:sp>
        <p:nvSpPr>
          <p:cNvPr id="16" name="文本框 15">
            <a:extLst>
              <a:ext uri="{FF2B5EF4-FFF2-40B4-BE49-F238E27FC236}">
                <a16:creationId xmlns:a16="http://schemas.microsoft.com/office/drawing/2014/main" id="{6A84F962-DEFC-42BA-6947-538D645AB60B}"/>
              </a:ext>
            </a:extLst>
          </p:cNvPr>
          <p:cNvSpPr txBox="1"/>
          <p:nvPr/>
        </p:nvSpPr>
        <p:spPr>
          <a:xfrm>
            <a:off x="9661585" y="807085"/>
            <a:ext cx="1573470" cy="246221"/>
          </a:xfrm>
          <a:prstGeom prst="rect">
            <a:avLst/>
          </a:prstGeom>
          <a:noFill/>
        </p:spPr>
        <p:txBody>
          <a:bodyPr wrap="square" rtlCol="0">
            <a:spAutoFit/>
          </a:bodyPr>
          <a:lstStyle/>
          <a:p>
            <a:pPr algn="r"/>
            <a:r>
              <a:rPr lang="en-US" altLang="zh-CN" sz="1000" cap="all" dirty="0">
                <a:solidFill>
                  <a:srgbClr val="0ACCC4"/>
                </a:solidFill>
                <a:uFillTx/>
                <a:latin typeface="Arial"/>
                <a:ea typeface="微软雅黑"/>
                <a:sym typeface="Arial"/>
              </a:rPr>
              <a:t>Identify &amp; classify</a:t>
            </a:r>
            <a:endParaRPr lang="zh-CN" altLang="en-US" sz="1000" cap="all" dirty="0">
              <a:solidFill>
                <a:srgbClr val="0ACCC4"/>
              </a:solidFill>
              <a:uFillTx/>
              <a:latin typeface="Arial"/>
              <a:ea typeface="微软雅黑"/>
              <a:sym typeface="Arial"/>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p:cNvSpPr/>
          <p:nvPr/>
        </p:nvSpPr>
        <p:spPr>
          <a:xfrm rot="10800000">
            <a:off x="572770" y="0"/>
            <a:ext cx="11600180" cy="6858635"/>
          </a:xfrm>
          <a:prstGeom prst="rect">
            <a:avLst/>
          </a:prstGeom>
          <a:gradFill>
            <a:gsLst>
              <a:gs pos="32000">
                <a:srgbClr val="0ACCC4">
                  <a:alpha val="0"/>
                </a:srgbClr>
              </a:gs>
              <a:gs pos="73000">
                <a:srgbClr val="153E4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7" name="文本框 6"/>
          <p:cNvSpPr txBox="1"/>
          <p:nvPr/>
        </p:nvSpPr>
        <p:spPr>
          <a:xfrm>
            <a:off x="7207885" y="2443480"/>
            <a:ext cx="3851275" cy="1200329"/>
          </a:xfrm>
          <a:prstGeom prst="rect">
            <a:avLst/>
          </a:prstGeom>
          <a:noFill/>
        </p:spPr>
        <p:txBody>
          <a:bodyPr wrap="square" rtlCol="0">
            <a:spAutoFit/>
          </a:bodyPr>
          <a:lstStyle>
            <a:defPPr>
              <a:defRPr lang="zh-CN"/>
            </a:defPPr>
            <a:lvl1pPr>
              <a:defRPr sz="7200">
                <a:gradFill>
                  <a:gsLst>
                    <a:gs pos="0">
                      <a:srgbClr val="FFFF00"/>
                    </a:gs>
                    <a:gs pos="100000">
                      <a:srgbClr val="0ACCC4"/>
                    </a:gs>
                  </a:gsLst>
                  <a:lin ang="0" scaled="0"/>
                </a:gradFill>
                <a:latin typeface="优设标题黑" panose="00000500000000000000" pitchFamily="2" charset="-122"/>
                <a:ea typeface="优设标题黑" panose="00000500000000000000" pitchFamily="2" charset="-122"/>
              </a:defRPr>
            </a:lvl1pPr>
          </a:lstStyle>
          <a:p>
            <a:r>
              <a:rPr lang="zh-CN" altLang="en-US" dirty="0">
                <a:sym typeface="Arial"/>
              </a:rPr>
              <a:t>效果演示</a:t>
            </a:r>
          </a:p>
        </p:txBody>
      </p:sp>
      <p:sp>
        <p:nvSpPr>
          <p:cNvPr id="5" name="文本框 4"/>
          <p:cNvSpPr txBox="1"/>
          <p:nvPr/>
        </p:nvSpPr>
        <p:spPr>
          <a:xfrm>
            <a:off x="8521700" y="4190365"/>
            <a:ext cx="2153154" cy="2215991"/>
          </a:xfrm>
          <a:prstGeom prst="rect">
            <a:avLst/>
          </a:prstGeom>
          <a:noFill/>
        </p:spPr>
        <p:txBody>
          <a:bodyPr wrap="none" rtlCol="0">
            <a:spAutoFit/>
          </a:bodyPr>
          <a:lstStyle/>
          <a:p>
            <a:r>
              <a:rPr lang="en-US" altLang="zh-CN" sz="13800" dirty="0">
                <a:solidFill>
                  <a:schemeClr val="bg1"/>
                </a:solidFill>
                <a:latin typeface="Arial"/>
                <a:ea typeface="微软雅黑"/>
                <a:cs typeface="庞门正道标题体" panose="02010600030101010101" charset="-122"/>
                <a:sym typeface="Arial"/>
              </a:rPr>
              <a:t>04</a:t>
            </a:r>
          </a:p>
        </p:txBody>
      </p:sp>
      <p:sp>
        <p:nvSpPr>
          <p:cNvPr id="4" name="文本框 3"/>
          <p:cNvSpPr txBox="1"/>
          <p:nvPr/>
        </p:nvSpPr>
        <p:spPr>
          <a:xfrm>
            <a:off x="7199630" y="3482078"/>
            <a:ext cx="3912235" cy="461665"/>
          </a:xfrm>
          <a:prstGeom prst="rect">
            <a:avLst/>
          </a:prstGeom>
          <a:noFill/>
        </p:spPr>
        <p:txBody>
          <a:bodyPr wrap="square" rtlCol="0">
            <a:spAutoFit/>
          </a:bodyPr>
          <a:lstStyle/>
          <a:p>
            <a:pPr algn="dist"/>
            <a:r>
              <a:rPr lang="zh-CN" altLang="en-US" sz="2400" cap="all" dirty="0">
                <a:gradFill>
                  <a:gsLst>
                    <a:gs pos="0">
                      <a:srgbClr val="FFFF00"/>
                    </a:gs>
                    <a:gs pos="100000">
                      <a:srgbClr val="0ACCC4"/>
                    </a:gs>
                  </a:gsLst>
                  <a:lin ang="0" scaled="0"/>
                </a:gradFill>
                <a:uFillTx/>
                <a:latin typeface="Arial"/>
                <a:ea typeface="微软雅黑"/>
                <a:sym typeface="Arial"/>
              </a:rPr>
              <a:t>Application </a:t>
            </a:r>
            <a:r>
              <a:rPr lang="en-US" altLang="zh-CN" sz="2400" cap="all" dirty="0">
                <a:gradFill>
                  <a:gsLst>
                    <a:gs pos="0">
                      <a:srgbClr val="FFFF00"/>
                    </a:gs>
                    <a:gs pos="100000">
                      <a:srgbClr val="0ACCC4"/>
                    </a:gs>
                  </a:gsLst>
                  <a:lin ang="0" scaled="0"/>
                </a:gradFill>
                <a:latin typeface="Arial"/>
                <a:ea typeface="微软雅黑"/>
                <a:sym typeface="Arial"/>
              </a:rPr>
              <a:t>DEMO</a:t>
            </a:r>
            <a:endParaRPr lang="zh-CN" altLang="en-US" sz="2400" cap="all" dirty="0">
              <a:gradFill>
                <a:gsLst>
                  <a:gs pos="0">
                    <a:srgbClr val="FFFF00"/>
                  </a:gs>
                  <a:gs pos="100000">
                    <a:srgbClr val="0ACCC4"/>
                  </a:gs>
                </a:gsLst>
                <a:lin ang="0" scaled="0"/>
              </a:gradFill>
              <a:uFillTx/>
              <a:latin typeface="Arial"/>
              <a:ea typeface="微软雅黑"/>
              <a:sym typeface="Arial"/>
            </a:endParaRPr>
          </a:p>
        </p:txBody>
      </p:sp>
      <p:cxnSp>
        <p:nvCxnSpPr>
          <p:cNvPr id="10" name="直接连接符 9"/>
          <p:cNvCxnSpPr/>
          <p:nvPr/>
        </p:nvCxnSpPr>
        <p:spPr>
          <a:xfrm flipH="1">
            <a:off x="7290435" y="3945890"/>
            <a:ext cx="3620135" cy="0"/>
          </a:xfrm>
          <a:prstGeom prst="line">
            <a:avLst/>
          </a:prstGeom>
          <a:ln>
            <a:gradFill>
              <a:gsLst>
                <a:gs pos="0">
                  <a:srgbClr val="FFFF00"/>
                </a:gs>
                <a:gs pos="100000">
                  <a:srgbClr val="0ACCC4"/>
                </a:gs>
              </a:gsLst>
              <a:lin ang="10800000" scaled="1"/>
            </a:gra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86124389-B860-F944-A826-530256EE3285}"/>
              </a:ext>
            </a:extLst>
          </p:cNvPr>
          <p:cNvSpPr txBox="1"/>
          <p:nvPr/>
        </p:nvSpPr>
        <p:spPr>
          <a:xfrm>
            <a:off x="5937866" y="690245"/>
            <a:ext cx="5440699" cy="923330"/>
          </a:xfrm>
          <a:prstGeom prst="rect">
            <a:avLst/>
          </a:prstGeom>
          <a:noFill/>
        </p:spPr>
        <p:txBody>
          <a:bodyPr wrap="square" rtlCol="0">
            <a:spAutoFit/>
          </a:bodyPr>
          <a:lstStyle/>
          <a:p>
            <a:pPr algn="r"/>
            <a:r>
              <a:rPr lang="en-US" altLang="zh-CN" sz="5400" b="1" cap="all" dirty="0">
                <a:solidFill>
                  <a:srgbClr val="20606D"/>
                </a:solidFill>
                <a:uFillTx/>
                <a:latin typeface="Arial"/>
                <a:ea typeface="微软雅黑"/>
                <a:sym typeface="Arial"/>
              </a:rPr>
              <a:t>LICENSEPLATE</a:t>
            </a:r>
            <a:r>
              <a:rPr lang="zh-CN" altLang="en-US" sz="5400" b="1" cap="all" dirty="0">
                <a:solidFill>
                  <a:srgbClr val="20606D"/>
                </a:solidFill>
                <a:uFillTx/>
                <a:latin typeface="Arial"/>
                <a:ea typeface="微软雅黑"/>
                <a:sym typeface="Arial"/>
              </a:rPr>
              <a:t> </a:t>
            </a:r>
          </a:p>
        </p:txBody>
      </p:sp>
      <p:sp>
        <p:nvSpPr>
          <p:cNvPr id="11" name="文本框 10">
            <a:extLst>
              <a:ext uri="{FF2B5EF4-FFF2-40B4-BE49-F238E27FC236}">
                <a16:creationId xmlns:a16="http://schemas.microsoft.com/office/drawing/2014/main" id="{0BA3C3A1-7F08-596E-D640-99AE621D5F6E}"/>
              </a:ext>
            </a:extLst>
          </p:cNvPr>
          <p:cNvSpPr txBox="1"/>
          <p:nvPr/>
        </p:nvSpPr>
        <p:spPr>
          <a:xfrm>
            <a:off x="6609970" y="1412875"/>
            <a:ext cx="5421677" cy="707886"/>
          </a:xfrm>
          <a:prstGeom prst="rect">
            <a:avLst/>
          </a:prstGeom>
          <a:noFill/>
        </p:spPr>
        <p:txBody>
          <a:bodyPr wrap="none" rtlCol="0">
            <a:spAutoFit/>
          </a:bodyPr>
          <a:lstStyle/>
          <a:p>
            <a:pPr algn="l"/>
            <a:r>
              <a:rPr lang="en-US" altLang="zh-CN" sz="4000" b="1" cap="all" dirty="0">
                <a:solidFill>
                  <a:srgbClr val="20606D"/>
                </a:solidFill>
                <a:uFillTx/>
                <a:latin typeface="Arial"/>
                <a:ea typeface="微软雅黑"/>
                <a:sym typeface="Arial"/>
              </a:rPr>
              <a:t>IDENTIFY&amp;CLASSIFY</a:t>
            </a:r>
            <a:endParaRPr lang="zh-CN" altLang="en-US" sz="4000" b="1" cap="all" dirty="0">
              <a:solidFill>
                <a:srgbClr val="20606D"/>
              </a:solidFill>
              <a:uFillTx/>
              <a:latin typeface="Arial"/>
              <a:ea typeface="微软雅黑"/>
              <a:sym typeface="Aria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矩形 11"/>
          <p:cNvSpPr/>
          <p:nvPr/>
        </p:nvSpPr>
        <p:spPr>
          <a:xfrm>
            <a:off x="327025" y="249555"/>
            <a:ext cx="11538585" cy="6358255"/>
          </a:xfrm>
          <a:prstGeom prst="rect">
            <a:avLst/>
          </a:prstGeom>
          <a:solidFill>
            <a:srgbClr val="153E47">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6" name="文本框 5"/>
          <p:cNvSpPr txBox="1"/>
          <p:nvPr/>
        </p:nvSpPr>
        <p:spPr>
          <a:xfrm>
            <a:off x="1870710" y="518160"/>
            <a:ext cx="1329690" cy="430887"/>
          </a:xfrm>
          <a:prstGeom prst="rect">
            <a:avLst/>
          </a:prstGeom>
          <a:noFill/>
        </p:spPr>
        <p:txBody>
          <a:bodyPr wrap="square" rtlCol="0">
            <a:spAutoFit/>
          </a:bodyPr>
          <a:lstStyle/>
          <a:p>
            <a:pPr algn="l"/>
            <a:r>
              <a:rPr lang="zh-CN" altLang="en-US" sz="2200" dirty="0">
                <a:solidFill>
                  <a:srgbClr val="0ACCC4"/>
                </a:solidFill>
                <a:effectLst>
                  <a:outerShdw blurRad="38100" dist="38100" dir="2700000" algn="tl">
                    <a:srgbClr val="000000">
                      <a:alpha val="43137"/>
                    </a:srgbClr>
                  </a:outerShdw>
                </a:effectLst>
                <a:latin typeface="Arial"/>
                <a:ea typeface="微软雅黑"/>
                <a:cs typeface="庞门正道标题体" panose="02010600030101010101" charset="-122"/>
                <a:sym typeface="Arial"/>
              </a:rPr>
              <a:t>效果演示</a:t>
            </a:r>
          </a:p>
        </p:txBody>
      </p:sp>
      <p:sp>
        <p:nvSpPr>
          <p:cNvPr id="11" name="文本框 10"/>
          <p:cNvSpPr txBox="1"/>
          <p:nvPr/>
        </p:nvSpPr>
        <p:spPr>
          <a:xfrm>
            <a:off x="1866900" y="806450"/>
            <a:ext cx="2358390" cy="276999"/>
          </a:xfrm>
          <a:prstGeom prst="rect">
            <a:avLst/>
          </a:prstGeom>
          <a:noFill/>
        </p:spPr>
        <p:txBody>
          <a:bodyPr wrap="square" rtlCol="0">
            <a:spAutoFit/>
          </a:bodyPr>
          <a:lstStyle/>
          <a:p>
            <a:pPr algn="l"/>
            <a:r>
              <a:rPr lang="zh-CN" altLang="en-US" sz="1200" cap="all" dirty="0">
                <a:solidFill>
                  <a:srgbClr val="0ACCC4"/>
                </a:solidFill>
                <a:uFillTx/>
                <a:latin typeface="Arial"/>
                <a:ea typeface="微软雅黑"/>
                <a:sym typeface="Arial"/>
              </a:rPr>
              <a:t>Application </a:t>
            </a:r>
            <a:r>
              <a:rPr lang="en-US" altLang="zh-CN" sz="1200" cap="all" dirty="0">
                <a:solidFill>
                  <a:srgbClr val="0ACCC4"/>
                </a:solidFill>
                <a:latin typeface="Arial"/>
                <a:ea typeface="微软雅黑"/>
                <a:sym typeface="Arial"/>
              </a:rPr>
              <a:t>DEMO</a:t>
            </a:r>
            <a:endParaRPr lang="zh-CN" altLang="en-US" sz="1200" cap="all" dirty="0">
              <a:solidFill>
                <a:srgbClr val="0ACCC4"/>
              </a:solidFill>
              <a:effectLst>
                <a:outerShdw blurRad="38100" dist="38100" dir="2700000" algn="tl">
                  <a:srgbClr val="000000">
                    <a:alpha val="43137"/>
                  </a:srgbClr>
                </a:outerShdw>
              </a:effectLst>
              <a:uFillTx/>
              <a:latin typeface="Arial"/>
              <a:ea typeface="微软雅黑"/>
              <a:sym typeface="Arial"/>
            </a:endParaRPr>
          </a:p>
        </p:txBody>
      </p:sp>
      <p:sp>
        <p:nvSpPr>
          <p:cNvPr id="13" name="文本框 12"/>
          <p:cNvSpPr txBox="1"/>
          <p:nvPr/>
        </p:nvSpPr>
        <p:spPr>
          <a:xfrm>
            <a:off x="935990" y="391160"/>
            <a:ext cx="870751" cy="830997"/>
          </a:xfrm>
          <a:prstGeom prst="rect">
            <a:avLst/>
          </a:prstGeom>
          <a:noFill/>
        </p:spPr>
        <p:txBody>
          <a:bodyPr wrap="none" rtlCol="0">
            <a:spAutoFit/>
          </a:bodyPr>
          <a:lstStyle/>
          <a:p>
            <a:r>
              <a:rPr lang="en-US" altLang="zh-CN" sz="4800" dirty="0">
                <a:solidFill>
                  <a:srgbClr val="0ACCC4"/>
                </a:solidFill>
                <a:effectLst>
                  <a:outerShdw blurRad="38100" dist="38100" dir="2700000" algn="tl">
                    <a:srgbClr val="000000">
                      <a:alpha val="43137"/>
                    </a:srgbClr>
                  </a:outerShdw>
                </a:effectLst>
                <a:latin typeface="Arial"/>
                <a:ea typeface="微软雅黑"/>
                <a:cs typeface="庞门正道标题体" panose="02010600030101010101" charset="-122"/>
                <a:sym typeface="Arial"/>
              </a:rPr>
              <a:t>04</a:t>
            </a:r>
          </a:p>
        </p:txBody>
      </p:sp>
      <p:sp>
        <p:nvSpPr>
          <p:cNvPr id="5" name="文本框 4"/>
          <p:cNvSpPr txBox="1"/>
          <p:nvPr/>
        </p:nvSpPr>
        <p:spPr>
          <a:xfrm>
            <a:off x="6211019" y="2144359"/>
            <a:ext cx="5325373" cy="3372398"/>
          </a:xfrm>
          <a:prstGeom prst="rect">
            <a:avLst/>
          </a:prstGeom>
          <a:noFill/>
        </p:spPr>
        <p:txBody>
          <a:bodyPr wrap="square" rtlCol="0">
            <a:spAutoFit/>
          </a:bodyPr>
          <a:lstStyle/>
          <a:p>
            <a:pPr marL="0" lvl="0" indent="0" algn="l">
              <a:lnSpc>
                <a:spcPct val="150000"/>
              </a:lnSpc>
              <a:buNone/>
            </a:pPr>
            <a:r>
              <a:rPr lang="zh-CN" altLang="en-US" sz="1600" dirty="0">
                <a:solidFill>
                  <a:schemeClr val="bg1"/>
                </a:solidFill>
                <a:latin typeface="Arial"/>
                <a:ea typeface="微软雅黑"/>
                <a:cs typeface="庞门正道标题体" panose="02010600030101010101" charset="-122"/>
                <a:sym typeface="Arial"/>
              </a:rPr>
              <a:t>请选择运行模式</a:t>
            </a:r>
            <a:r>
              <a:rPr lang="en-US" altLang="zh-CN" sz="1600" dirty="0">
                <a:solidFill>
                  <a:schemeClr val="bg1"/>
                </a:solidFill>
                <a:latin typeface="Arial"/>
                <a:ea typeface="微软雅黑"/>
                <a:cs typeface="庞门正道标题体" panose="02010600030101010101" charset="-122"/>
                <a:sym typeface="Arial"/>
              </a:rPr>
              <a:t>(</a:t>
            </a:r>
            <a:r>
              <a:rPr lang="zh-CN" altLang="en-US" sz="1600" dirty="0">
                <a:solidFill>
                  <a:schemeClr val="bg1"/>
                </a:solidFill>
                <a:latin typeface="Arial"/>
                <a:ea typeface="微软雅黑"/>
                <a:cs typeface="庞门正道标题体" panose="02010600030101010101" charset="-122"/>
                <a:sym typeface="Arial"/>
              </a:rPr>
              <a:t>训练</a:t>
            </a:r>
            <a:r>
              <a:rPr lang="en-US" altLang="zh-CN" sz="1600" dirty="0">
                <a:solidFill>
                  <a:schemeClr val="bg1"/>
                </a:solidFill>
                <a:latin typeface="Arial"/>
                <a:ea typeface="微软雅黑"/>
                <a:cs typeface="庞门正道标题体" panose="02010600030101010101" charset="-122"/>
                <a:sym typeface="Arial"/>
              </a:rPr>
              <a:t>(t)/</a:t>
            </a:r>
            <a:r>
              <a:rPr lang="zh-CN" altLang="en-US" sz="1600" dirty="0">
                <a:solidFill>
                  <a:schemeClr val="bg1"/>
                </a:solidFill>
                <a:latin typeface="Arial"/>
                <a:ea typeface="微软雅黑"/>
                <a:cs typeface="庞门正道标题体" panose="02010600030101010101" charset="-122"/>
                <a:sym typeface="Arial"/>
              </a:rPr>
              <a:t>识别</a:t>
            </a:r>
            <a:r>
              <a:rPr lang="en-US" altLang="zh-CN" sz="1600" dirty="0">
                <a:solidFill>
                  <a:schemeClr val="bg1"/>
                </a:solidFill>
                <a:latin typeface="Arial"/>
                <a:ea typeface="微软雅黑"/>
                <a:cs typeface="庞门正道标题体" panose="02010600030101010101" charset="-122"/>
                <a:sym typeface="Arial"/>
              </a:rPr>
              <a:t>(r)): r</a:t>
            </a:r>
          </a:p>
          <a:p>
            <a:pPr marL="0" lvl="0" indent="0" algn="l">
              <a:lnSpc>
                <a:spcPct val="150000"/>
              </a:lnSpc>
              <a:buNone/>
            </a:pPr>
            <a:r>
              <a:rPr lang="zh-CN" altLang="en-US" sz="1600" dirty="0">
                <a:solidFill>
                  <a:schemeClr val="bg1"/>
                </a:solidFill>
                <a:latin typeface="Arial"/>
                <a:ea typeface="微软雅黑"/>
                <a:cs typeface="庞门正道标题体" panose="02010600030101010101" charset="-122"/>
                <a:sym typeface="Arial"/>
              </a:rPr>
              <a:t>选择使用的识别模型</a:t>
            </a:r>
            <a:r>
              <a:rPr lang="en-US" altLang="zh-CN" sz="1600" dirty="0">
                <a:solidFill>
                  <a:schemeClr val="bg1"/>
                </a:solidFill>
                <a:latin typeface="Arial"/>
                <a:ea typeface="微软雅黑"/>
                <a:cs typeface="庞门正道标题体" panose="02010600030101010101" charset="-122"/>
                <a:sym typeface="Arial"/>
              </a:rPr>
              <a:t>(1/2/3): 1</a:t>
            </a:r>
          </a:p>
          <a:p>
            <a:pPr marL="0" lvl="0" indent="0" algn="l">
              <a:lnSpc>
                <a:spcPct val="150000"/>
              </a:lnSpc>
              <a:buNone/>
            </a:pPr>
            <a:r>
              <a:rPr lang="zh-CN" altLang="en-US" sz="1600" dirty="0">
                <a:solidFill>
                  <a:schemeClr val="bg1"/>
                </a:solidFill>
                <a:latin typeface="Arial"/>
                <a:ea typeface="微软雅黑"/>
                <a:cs typeface="庞门正道标题体" panose="02010600030101010101" charset="-122"/>
                <a:sym typeface="Arial"/>
              </a:rPr>
              <a:t>输入图片路径</a:t>
            </a:r>
            <a:r>
              <a:rPr lang="en-US" altLang="zh-CN" sz="1600" dirty="0">
                <a:solidFill>
                  <a:schemeClr val="bg1"/>
                </a:solidFill>
                <a:latin typeface="Arial"/>
                <a:ea typeface="微软雅黑"/>
                <a:cs typeface="庞门正道标题体" panose="02010600030101010101" charset="-122"/>
                <a:sym typeface="Arial"/>
              </a:rPr>
              <a:t>: G:\Users\15819\Desktop\0.jpg</a:t>
            </a:r>
          </a:p>
          <a:p>
            <a:pPr marL="0" lvl="0" indent="0" algn="l">
              <a:lnSpc>
                <a:spcPct val="150000"/>
              </a:lnSpc>
              <a:buNone/>
            </a:pPr>
            <a:r>
              <a:rPr lang="zh-CN" altLang="en-US" sz="1600" dirty="0">
                <a:solidFill>
                  <a:schemeClr val="bg1"/>
                </a:solidFill>
                <a:latin typeface="Arial"/>
                <a:ea typeface="微软雅黑"/>
                <a:cs typeface="庞门正道标题体" panose="02010600030101010101" charset="-122"/>
                <a:sym typeface="Arial"/>
              </a:rPr>
              <a:t>识别完成，以下为识别结果：</a:t>
            </a:r>
          </a:p>
          <a:p>
            <a:pPr marL="0" lvl="0" indent="0" algn="l">
              <a:lnSpc>
                <a:spcPct val="150000"/>
              </a:lnSpc>
              <a:buNone/>
            </a:pPr>
            <a:r>
              <a:rPr lang="zh-CN" altLang="en-US" sz="1600" dirty="0">
                <a:solidFill>
                  <a:schemeClr val="bg1"/>
                </a:solidFill>
                <a:latin typeface="Arial"/>
                <a:ea typeface="微软雅黑"/>
                <a:cs typeface="庞门正道标题体" panose="02010600030101010101" charset="-122"/>
                <a:sym typeface="Arial"/>
              </a:rPr>
              <a:t>车牌号：浙</a:t>
            </a:r>
            <a:r>
              <a:rPr lang="en-US" altLang="zh-CN" sz="1600" dirty="0">
                <a:solidFill>
                  <a:schemeClr val="bg1"/>
                </a:solidFill>
                <a:latin typeface="Arial"/>
                <a:ea typeface="微软雅黑"/>
                <a:cs typeface="庞门正道标题体" panose="02010600030101010101" charset="-122"/>
                <a:sym typeface="Arial"/>
              </a:rPr>
              <a:t>C99229 [</a:t>
            </a:r>
            <a:r>
              <a:rPr lang="zh-CN" altLang="en-US" sz="1600" dirty="0">
                <a:solidFill>
                  <a:schemeClr val="bg1"/>
                </a:solidFill>
                <a:latin typeface="Arial"/>
                <a:ea typeface="微软雅黑"/>
                <a:cs typeface="庞门正道标题体" panose="02010600030101010101" charset="-122"/>
                <a:sym typeface="Arial"/>
              </a:rPr>
              <a:t>置信度：</a:t>
            </a:r>
            <a:r>
              <a:rPr lang="en-US" altLang="zh-CN" sz="1600" dirty="0">
                <a:solidFill>
                  <a:schemeClr val="bg1"/>
                </a:solidFill>
                <a:latin typeface="Arial"/>
                <a:ea typeface="微软雅黑"/>
                <a:cs typeface="庞门正道标题体" panose="02010600030101010101" charset="-122"/>
                <a:sym typeface="Arial"/>
              </a:rPr>
              <a:t>0.9997812509536743]</a:t>
            </a:r>
          </a:p>
          <a:p>
            <a:pPr marL="0" lvl="0" indent="0" algn="l">
              <a:lnSpc>
                <a:spcPct val="150000"/>
              </a:lnSpc>
              <a:buNone/>
            </a:pPr>
            <a:r>
              <a:rPr lang="zh-CN" altLang="en-US" sz="1600" dirty="0">
                <a:solidFill>
                  <a:schemeClr val="bg1"/>
                </a:solidFill>
                <a:latin typeface="Arial"/>
                <a:ea typeface="微软雅黑"/>
                <a:cs typeface="庞门正道标题体" panose="02010600030101010101" charset="-122"/>
                <a:sym typeface="Arial"/>
              </a:rPr>
              <a:t>车牌类型：</a:t>
            </a:r>
          </a:p>
          <a:p>
            <a:pPr marL="0" lvl="0" indent="0" algn="l">
              <a:lnSpc>
                <a:spcPct val="150000"/>
              </a:lnSpc>
              <a:buNone/>
            </a:pPr>
            <a:r>
              <a:rPr lang="zh-CN" altLang="en-US" sz="1600" dirty="0">
                <a:solidFill>
                  <a:schemeClr val="bg1"/>
                </a:solidFill>
                <a:latin typeface="Arial"/>
                <a:ea typeface="微软雅黑"/>
                <a:cs typeface="庞门正道标题体" panose="02010600030101010101" charset="-122"/>
                <a:sym typeface="Arial"/>
              </a:rPr>
              <a:t>	小型轿车</a:t>
            </a:r>
            <a:r>
              <a:rPr lang="en-US" altLang="zh-CN" sz="1600" dirty="0">
                <a:solidFill>
                  <a:schemeClr val="bg1"/>
                </a:solidFill>
                <a:latin typeface="Arial"/>
                <a:ea typeface="微软雅黑"/>
                <a:cs typeface="庞门正道标题体" panose="02010600030101010101" charset="-122"/>
                <a:sym typeface="Arial"/>
              </a:rPr>
              <a:t>(OCR</a:t>
            </a:r>
            <a:r>
              <a:rPr lang="zh-CN" altLang="en-US" sz="1600" dirty="0">
                <a:solidFill>
                  <a:schemeClr val="bg1"/>
                </a:solidFill>
                <a:latin typeface="Arial"/>
                <a:ea typeface="微软雅黑"/>
                <a:cs typeface="庞门正道标题体" panose="02010600030101010101" charset="-122"/>
                <a:sym typeface="Arial"/>
              </a:rPr>
              <a:t>推测</a:t>
            </a:r>
            <a:r>
              <a:rPr lang="en-US" altLang="zh-CN" sz="1600" dirty="0">
                <a:solidFill>
                  <a:schemeClr val="bg1"/>
                </a:solidFill>
                <a:latin typeface="Arial"/>
                <a:ea typeface="微软雅黑"/>
                <a:cs typeface="庞门正道标题体" panose="02010600030101010101" charset="-122"/>
                <a:sym typeface="Arial"/>
              </a:rPr>
              <a:t>)</a:t>
            </a:r>
          </a:p>
          <a:p>
            <a:pPr marL="0" lvl="0" indent="0" algn="l">
              <a:lnSpc>
                <a:spcPct val="150000"/>
              </a:lnSpc>
              <a:buNone/>
            </a:pPr>
            <a:r>
              <a:rPr lang="en-US" altLang="zh-CN" sz="1600" dirty="0">
                <a:solidFill>
                  <a:schemeClr val="bg1"/>
                </a:solidFill>
                <a:latin typeface="Arial"/>
                <a:ea typeface="微软雅黑"/>
                <a:cs typeface="庞门正道标题体" panose="02010600030101010101" charset="-122"/>
                <a:sym typeface="Arial"/>
              </a:rPr>
              <a:t>	</a:t>
            </a:r>
            <a:r>
              <a:rPr lang="zh-CN" altLang="en-US" sz="1600" dirty="0">
                <a:solidFill>
                  <a:schemeClr val="bg1"/>
                </a:solidFill>
                <a:latin typeface="Arial"/>
                <a:ea typeface="微软雅黑"/>
                <a:cs typeface="庞门正道标题体" panose="02010600030101010101" charset="-122"/>
                <a:sym typeface="Arial"/>
              </a:rPr>
              <a:t>小型轿车</a:t>
            </a:r>
            <a:r>
              <a:rPr lang="en-US" altLang="zh-CN" sz="1600" dirty="0">
                <a:solidFill>
                  <a:schemeClr val="bg1"/>
                </a:solidFill>
                <a:latin typeface="Arial"/>
                <a:ea typeface="微软雅黑"/>
                <a:cs typeface="庞门正道标题体" panose="02010600030101010101" charset="-122"/>
                <a:sym typeface="Arial"/>
              </a:rPr>
              <a:t>(AI</a:t>
            </a:r>
            <a:r>
              <a:rPr lang="zh-CN" altLang="en-US" sz="1600" dirty="0">
                <a:solidFill>
                  <a:schemeClr val="bg1"/>
                </a:solidFill>
                <a:latin typeface="Arial"/>
                <a:ea typeface="微软雅黑"/>
                <a:cs typeface="庞门正道标题体" panose="02010600030101010101" charset="-122"/>
                <a:sym typeface="Arial"/>
              </a:rPr>
              <a:t>分类识别</a:t>
            </a:r>
            <a:r>
              <a:rPr lang="en-US" altLang="zh-CN" sz="1600" dirty="0">
                <a:solidFill>
                  <a:schemeClr val="bg1"/>
                </a:solidFill>
                <a:latin typeface="Arial"/>
                <a:ea typeface="微软雅黑"/>
                <a:cs typeface="庞门正道标题体" panose="02010600030101010101" charset="-122"/>
                <a:sym typeface="Arial"/>
              </a:rPr>
              <a:t>)</a:t>
            </a:r>
          </a:p>
          <a:p>
            <a:pPr marL="0" lvl="0" indent="0" algn="l">
              <a:lnSpc>
                <a:spcPct val="150000"/>
              </a:lnSpc>
              <a:buNone/>
            </a:pPr>
            <a:r>
              <a:rPr lang="en-US" altLang="zh-CN" sz="1600" dirty="0">
                <a:solidFill>
                  <a:schemeClr val="bg1"/>
                </a:solidFill>
                <a:latin typeface="Arial"/>
                <a:ea typeface="微软雅黑"/>
                <a:cs typeface="庞门正道标题体" panose="02010600030101010101" charset="-122"/>
                <a:sym typeface="Arial"/>
              </a:rPr>
              <a:t>	AI</a:t>
            </a:r>
            <a:r>
              <a:rPr lang="zh-CN" altLang="en-US" sz="1600" dirty="0">
                <a:solidFill>
                  <a:schemeClr val="bg1"/>
                </a:solidFill>
                <a:latin typeface="Arial"/>
                <a:ea typeface="微软雅黑"/>
                <a:cs typeface="庞门正道标题体" panose="02010600030101010101" charset="-122"/>
                <a:sym typeface="Arial"/>
              </a:rPr>
              <a:t>识别置信度：</a:t>
            </a:r>
            <a:r>
              <a:rPr lang="en-US" altLang="zh-CN" sz="1600" dirty="0">
                <a:solidFill>
                  <a:schemeClr val="bg1"/>
                </a:solidFill>
                <a:latin typeface="Arial"/>
                <a:ea typeface="微软雅黑"/>
                <a:cs typeface="庞门正道标题体" panose="02010600030101010101" charset="-122"/>
                <a:sym typeface="Arial"/>
              </a:rPr>
              <a:t>0.9889812469482422</a:t>
            </a:r>
          </a:p>
        </p:txBody>
      </p:sp>
      <p:sp>
        <p:nvSpPr>
          <p:cNvPr id="8" name="文本框 7"/>
          <p:cNvSpPr txBox="1"/>
          <p:nvPr/>
        </p:nvSpPr>
        <p:spPr>
          <a:xfrm>
            <a:off x="7399020" y="1410970"/>
            <a:ext cx="2124075" cy="580415"/>
          </a:xfrm>
          <a:prstGeom prst="rect">
            <a:avLst/>
          </a:prstGeom>
          <a:noFill/>
        </p:spPr>
        <p:txBody>
          <a:bodyPr wrap="square" rtlCol="0">
            <a:spAutoFit/>
          </a:bodyPr>
          <a:lstStyle/>
          <a:p>
            <a:pPr marL="0" lvl="0" indent="0" algn="l">
              <a:lnSpc>
                <a:spcPct val="150000"/>
              </a:lnSpc>
              <a:buNone/>
            </a:pPr>
            <a:r>
              <a:rPr lang="zh-CN" altLang="en-US" sz="2400" kern="0" noProof="0" dirty="0">
                <a:ln>
                  <a:noFill/>
                </a:ln>
                <a:solidFill>
                  <a:srgbClr val="FFFF00"/>
                </a:solidFill>
                <a:uLnTx/>
                <a:uFillTx/>
                <a:latin typeface="Arial"/>
                <a:ea typeface="微软雅黑"/>
                <a:cs typeface="庞门正道标题体" panose="02010600030101010101" charset="-122"/>
                <a:sym typeface="Arial"/>
              </a:rPr>
              <a:t>程序输出结果</a:t>
            </a:r>
          </a:p>
        </p:txBody>
      </p:sp>
      <p:sp>
        <p:nvSpPr>
          <p:cNvPr id="9" name="文本框 8">
            <a:extLst>
              <a:ext uri="{FF2B5EF4-FFF2-40B4-BE49-F238E27FC236}">
                <a16:creationId xmlns:a16="http://schemas.microsoft.com/office/drawing/2014/main" id="{745623DC-D2CA-E1B4-2633-628F997CFDAE}"/>
              </a:ext>
            </a:extLst>
          </p:cNvPr>
          <p:cNvSpPr txBox="1"/>
          <p:nvPr/>
        </p:nvSpPr>
        <p:spPr>
          <a:xfrm>
            <a:off x="8413630" y="567690"/>
            <a:ext cx="2822060" cy="368300"/>
          </a:xfrm>
          <a:prstGeom prst="rect">
            <a:avLst/>
          </a:prstGeom>
          <a:noFill/>
        </p:spPr>
        <p:txBody>
          <a:bodyPr wrap="square" rtlCol="0">
            <a:spAutoFit/>
          </a:bodyPr>
          <a:lstStyle/>
          <a:p>
            <a:pPr algn="r"/>
            <a:r>
              <a:rPr lang="en-US" altLang="zh-CN" cap="all" dirty="0">
                <a:solidFill>
                  <a:srgbClr val="0ACCC4"/>
                </a:solidFill>
                <a:uFillTx/>
                <a:latin typeface="Arial"/>
                <a:ea typeface="微软雅黑"/>
                <a:sym typeface="Arial"/>
              </a:rPr>
              <a:t>License plate</a:t>
            </a:r>
            <a:r>
              <a:rPr lang="zh-CN" altLang="en-US" cap="all" dirty="0">
                <a:solidFill>
                  <a:srgbClr val="0ACCC4"/>
                </a:solidFill>
                <a:uFillTx/>
                <a:latin typeface="Arial"/>
                <a:ea typeface="微软雅黑"/>
                <a:sym typeface="Arial"/>
              </a:rPr>
              <a:t> </a:t>
            </a:r>
          </a:p>
        </p:txBody>
      </p:sp>
      <p:sp>
        <p:nvSpPr>
          <p:cNvPr id="10" name="文本框 9">
            <a:extLst>
              <a:ext uri="{FF2B5EF4-FFF2-40B4-BE49-F238E27FC236}">
                <a16:creationId xmlns:a16="http://schemas.microsoft.com/office/drawing/2014/main" id="{289877C9-F34B-937D-F945-8DC217426C24}"/>
              </a:ext>
            </a:extLst>
          </p:cNvPr>
          <p:cNvSpPr txBox="1"/>
          <p:nvPr/>
        </p:nvSpPr>
        <p:spPr>
          <a:xfrm>
            <a:off x="9661585" y="807085"/>
            <a:ext cx="1573470" cy="246221"/>
          </a:xfrm>
          <a:prstGeom prst="rect">
            <a:avLst/>
          </a:prstGeom>
          <a:noFill/>
        </p:spPr>
        <p:txBody>
          <a:bodyPr wrap="square" rtlCol="0">
            <a:spAutoFit/>
          </a:bodyPr>
          <a:lstStyle/>
          <a:p>
            <a:pPr algn="r"/>
            <a:r>
              <a:rPr lang="en-US" altLang="zh-CN" sz="1000" cap="all" dirty="0">
                <a:solidFill>
                  <a:srgbClr val="0ACCC4"/>
                </a:solidFill>
                <a:uFillTx/>
                <a:latin typeface="Arial"/>
                <a:ea typeface="微软雅黑"/>
                <a:sym typeface="Arial"/>
              </a:rPr>
              <a:t>Identify &amp; classify</a:t>
            </a:r>
            <a:endParaRPr lang="zh-CN" altLang="en-US" sz="1000" cap="all" dirty="0">
              <a:solidFill>
                <a:srgbClr val="0ACCC4"/>
              </a:solidFill>
              <a:uFillTx/>
              <a:latin typeface="Arial"/>
              <a:ea typeface="微软雅黑"/>
              <a:sym typeface="Arial"/>
            </a:endParaRPr>
          </a:p>
        </p:txBody>
      </p:sp>
      <p:pic>
        <p:nvPicPr>
          <p:cNvPr id="17" name="图片 16">
            <a:extLst>
              <a:ext uri="{FF2B5EF4-FFF2-40B4-BE49-F238E27FC236}">
                <a16:creationId xmlns:a16="http://schemas.microsoft.com/office/drawing/2014/main" id="{4ED686A8-5880-95E9-99F0-2D6CFD6034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6741" y="1333004"/>
            <a:ext cx="3801102" cy="4906146"/>
          </a:xfrm>
          <a:prstGeom prst="rect">
            <a:avLst/>
          </a:prstGeom>
        </p:spPr>
      </p:pic>
      <p:sp>
        <p:nvSpPr>
          <p:cNvPr id="18" name="文本框 17">
            <a:extLst>
              <a:ext uri="{FF2B5EF4-FFF2-40B4-BE49-F238E27FC236}">
                <a16:creationId xmlns:a16="http://schemas.microsoft.com/office/drawing/2014/main" id="{2CAD5558-8F9B-B617-B5CE-6E9BB7506965}"/>
              </a:ext>
            </a:extLst>
          </p:cNvPr>
          <p:cNvSpPr txBox="1"/>
          <p:nvPr/>
        </p:nvSpPr>
        <p:spPr>
          <a:xfrm>
            <a:off x="867436" y="3208227"/>
            <a:ext cx="870751" cy="577850"/>
          </a:xfrm>
          <a:prstGeom prst="rect">
            <a:avLst/>
          </a:prstGeom>
          <a:noFill/>
        </p:spPr>
        <p:txBody>
          <a:bodyPr vert="horz" wrap="square" rtlCol="0" anchor="ctr">
            <a:spAutoFit/>
          </a:bodyPr>
          <a:lstStyle/>
          <a:p>
            <a:pPr marL="0" lvl="0" indent="0" algn="l">
              <a:lnSpc>
                <a:spcPct val="150000"/>
              </a:lnSpc>
              <a:buNone/>
            </a:pPr>
            <a:r>
              <a:rPr lang="en-US" altLang="zh-CN" sz="2400" kern="0" dirty="0">
                <a:solidFill>
                  <a:srgbClr val="FFFF00"/>
                </a:solidFill>
                <a:latin typeface="Arial"/>
                <a:ea typeface="微软雅黑"/>
                <a:cs typeface="庞门正道标题体" panose="02010600030101010101" charset="-122"/>
                <a:sym typeface="Arial"/>
              </a:rPr>
              <a:t>0.jpg</a:t>
            </a:r>
            <a:endParaRPr lang="zh-CN" altLang="en-US" sz="2400" kern="0" noProof="0" dirty="0">
              <a:ln>
                <a:noFill/>
              </a:ln>
              <a:solidFill>
                <a:srgbClr val="FFFF00"/>
              </a:solidFill>
              <a:uLnTx/>
              <a:uFillTx/>
              <a:latin typeface="Arial"/>
              <a:ea typeface="微软雅黑"/>
              <a:cs typeface="庞门正道标题体" panose="02010600030101010101" charset="-122"/>
              <a:sym typeface="Aria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画板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矩形 12"/>
          <p:cNvSpPr/>
          <p:nvPr/>
        </p:nvSpPr>
        <p:spPr>
          <a:xfrm rot="10800000">
            <a:off x="591820" y="0"/>
            <a:ext cx="11600180" cy="6858635"/>
          </a:xfrm>
          <a:prstGeom prst="rect">
            <a:avLst/>
          </a:prstGeom>
          <a:gradFill>
            <a:gsLst>
              <a:gs pos="32000">
                <a:srgbClr val="0ACCC4">
                  <a:alpha val="0"/>
                </a:srgbClr>
              </a:gs>
              <a:gs pos="73000">
                <a:srgbClr val="153E4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8" name="矩形 7"/>
          <p:cNvSpPr/>
          <p:nvPr/>
        </p:nvSpPr>
        <p:spPr>
          <a:xfrm>
            <a:off x="8670290" y="5494655"/>
            <a:ext cx="1239520" cy="311785"/>
          </a:xfrm>
          <a:prstGeom prst="rect">
            <a:avLst/>
          </a:prstGeom>
          <a:noFill/>
          <a:ln>
            <a:solidFill>
              <a:srgbClr val="0ACC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9" name="文本框 8"/>
          <p:cNvSpPr txBox="1"/>
          <p:nvPr/>
        </p:nvSpPr>
        <p:spPr>
          <a:xfrm>
            <a:off x="8728710" y="5529580"/>
            <a:ext cx="1210588" cy="246221"/>
          </a:xfrm>
          <a:prstGeom prst="rect">
            <a:avLst/>
          </a:prstGeom>
          <a:noFill/>
        </p:spPr>
        <p:txBody>
          <a:bodyPr wrap="none" rtlCol="0">
            <a:spAutoFit/>
          </a:bodyPr>
          <a:lstStyle/>
          <a:p>
            <a:pPr algn="l"/>
            <a:r>
              <a:rPr lang="zh-CN" altLang="en-US" sz="1000" dirty="0">
                <a:solidFill>
                  <a:schemeClr val="bg1"/>
                </a:solidFill>
                <a:latin typeface="Arial"/>
                <a:ea typeface="微软雅黑"/>
                <a:cs typeface="庞门正道标题体" panose="02010600030101010101" charset="-122"/>
                <a:sym typeface="Arial"/>
              </a:rPr>
              <a:t>汇报人：第一小组</a:t>
            </a:r>
          </a:p>
        </p:txBody>
      </p:sp>
      <p:sp>
        <p:nvSpPr>
          <p:cNvPr id="14" name="矩形 13"/>
          <p:cNvSpPr/>
          <p:nvPr/>
        </p:nvSpPr>
        <p:spPr>
          <a:xfrm>
            <a:off x="10038715" y="5494655"/>
            <a:ext cx="1239520" cy="311785"/>
          </a:xfrm>
          <a:prstGeom prst="rect">
            <a:avLst/>
          </a:prstGeom>
          <a:noFill/>
          <a:ln>
            <a:solidFill>
              <a:srgbClr val="0ACC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a:ea typeface="微软雅黑"/>
              <a:sym typeface="Arial"/>
            </a:endParaRPr>
          </a:p>
        </p:txBody>
      </p:sp>
      <p:sp>
        <p:nvSpPr>
          <p:cNvPr id="15" name="文本框 14"/>
          <p:cNvSpPr txBox="1"/>
          <p:nvPr/>
        </p:nvSpPr>
        <p:spPr>
          <a:xfrm>
            <a:off x="10156190" y="5525770"/>
            <a:ext cx="1119217" cy="246221"/>
          </a:xfrm>
          <a:prstGeom prst="rect">
            <a:avLst/>
          </a:prstGeom>
          <a:noFill/>
        </p:spPr>
        <p:txBody>
          <a:bodyPr wrap="none" rtlCol="0">
            <a:spAutoFit/>
          </a:bodyPr>
          <a:lstStyle/>
          <a:p>
            <a:pPr algn="l"/>
            <a:r>
              <a:rPr lang="zh-CN" altLang="en-US" sz="1000" dirty="0">
                <a:solidFill>
                  <a:schemeClr val="bg1"/>
                </a:solidFill>
                <a:latin typeface="Arial"/>
                <a:ea typeface="微软雅黑"/>
                <a:cs typeface="庞门正道标题体" panose="02010600030101010101" charset="-122"/>
                <a:sym typeface="Arial"/>
              </a:rPr>
              <a:t>20</a:t>
            </a:r>
            <a:r>
              <a:rPr lang="en-US" altLang="zh-CN" sz="1000" dirty="0">
                <a:solidFill>
                  <a:schemeClr val="bg1"/>
                </a:solidFill>
                <a:latin typeface="Arial"/>
                <a:ea typeface="微软雅黑"/>
                <a:cs typeface="庞门正道标题体" panose="02010600030101010101" charset="-122"/>
                <a:sym typeface="Arial"/>
              </a:rPr>
              <a:t>23 </a:t>
            </a:r>
            <a:r>
              <a:rPr lang="zh-CN" altLang="en-US" sz="1000" dirty="0">
                <a:solidFill>
                  <a:schemeClr val="bg1"/>
                </a:solidFill>
                <a:latin typeface="Arial"/>
                <a:ea typeface="微软雅黑"/>
                <a:cs typeface="庞门正道标题体" panose="02010600030101010101" charset="-122"/>
                <a:sym typeface="Arial"/>
              </a:rPr>
              <a:t>-</a:t>
            </a:r>
            <a:r>
              <a:rPr lang="en-US" altLang="zh-CN" sz="1000" dirty="0">
                <a:solidFill>
                  <a:schemeClr val="bg1"/>
                </a:solidFill>
                <a:latin typeface="Arial"/>
                <a:ea typeface="微软雅黑"/>
                <a:cs typeface="庞门正道标题体" panose="02010600030101010101" charset="-122"/>
                <a:sym typeface="Arial"/>
              </a:rPr>
              <a:t> </a:t>
            </a:r>
            <a:r>
              <a:rPr lang="zh-CN" altLang="en-US" sz="1000" dirty="0">
                <a:solidFill>
                  <a:schemeClr val="bg1"/>
                </a:solidFill>
                <a:latin typeface="Arial"/>
                <a:ea typeface="微软雅黑"/>
                <a:cs typeface="庞门正道标题体" panose="02010600030101010101" charset="-122"/>
                <a:sym typeface="Arial"/>
              </a:rPr>
              <a:t>1</a:t>
            </a:r>
            <a:r>
              <a:rPr lang="en-US" altLang="zh-CN" sz="1000" dirty="0">
                <a:solidFill>
                  <a:schemeClr val="bg1"/>
                </a:solidFill>
                <a:latin typeface="Arial"/>
                <a:ea typeface="微软雅黑"/>
                <a:cs typeface="庞门正道标题体" panose="02010600030101010101" charset="-122"/>
                <a:sym typeface="Arial"/>
              </a:rPr>
              <a:t>2</a:t>
            </a:r>
            <a:r>
              <a:rPr lang="zh-CN" altLang="en-US" sz="1000" dirty="0">
                <a:solidFill>
                  <a:schemeClr val="bg1"/>
                </a:solidFill>
                <a:latin typeface="Arial"/>
                <a:ea typeface="微软雅黑"/>
                <a:cs typeface="庞门正道标题体" panose="02010600030101010101" charset="-122"/>
                <a:sym typeface="Arial"/>
              </a:rPr>
              <a:t>月1</a:t>
            </a:r>
            <a:r>
              <a:rPr lang="en-US" altLang="zh-CN" sz="1000" dirty="0">
                <a:solidFill>
                  <a:schemeClr val="bg1"/>
                </a:solidFill>
                <a:latin typeface="Arial"/>
                <a:ea typeface="微软雅黑"/>
                <a:cs typeface="庞门正道标题体" panose="02010600030101010101" charset="-122"/>
                <a:sym typeface="Arial"/>
              </a:rPr>
              <a:t>3</a:t>
            </a:r>
            <a:r>
              <a:rPr lang="zh-CN" altLang="en-US" sz="1000" dirty="0">
                <a:solidFill>
                  <a:schemeClr val="bg1"/>
                </a:solidFill>
                <a:latin typeface="Arial"/>
                <a:ea typeface="微软雅黑"/>
                <a:cs typeface="庞门正道标题体" panose="02010600030101010101" charset="-122"/>
                <a:sym typeface="Arial"/>
              </a:rPr>
              <a:t>日</a:t>
            </a:r>
          </a:p>
        </p:txBody>
      </p:sp>
      <p:sp>
        <p:nvSpPr>
          <p:cNvPr id="6" name="文本框 5"/>
          <p:cNvSpPr txBox="1"/>
          <p:nvPr/>
        </p:nvSpPr>
        <p:spPr>
          <a:xfrm>
            <a:off x="7852224" y="2508614"/>
            <a:ext cx="3934914" cy="1569660"/>
          </a:xfrm>
          <a:prstGeom prst="rect">
            <a:avLst/>
          </a:prstGeom>
          <a:noFill/>
        </p:spPr>
        <p:txBody>
          <a:bodyPr wrap="square" rtlCol="0">
            <a:spAutoFit/>
          </a:bodyPr>
          <a:lstStyle/>
          <a:p>
            <a:pPr algn="l"/>
            <a:r>
              <a:rPr lang="zh-CN" altLang="en-US" sz="9600" b="1" cap="all" dirty="0">
                <a:solidFill>
                  <a:schemeClr val="bg1"/>
                </a:solidFill>
                <a:uFillTx/>
                <a:latin typeface="Arial"/>
                <a:ea typeface="微软雅黑"/>
                <a:sym typeface="Arial"/>
              </a:rPr>
              <a:t>you</a:t>
            </a:r>
          </a:p>
        </p:txBody>
      </p:sp>
      <p:sp>
        <p:nvSpPr>
          <p:cNvPr id="11" name="文本框 10"/>
          <p:cNvSpPr txBox="1"/>
          <p:nvPr/>
        </p:nvSpPr>
        <p:spPr>
          <a:xfrm>
            <a:off x="7051039" y="1472842"/>
            <a:ext cx="4603931" cy="1569660"/>
          </a:xfrm>
          <a:prstGeom prst="rect">
            <a:avLst/>
          </a:prstGeom>
          <a:noFill/>
        </p:spPr>
        <p:txBody>
          <a:bodyPr wrap="square" rtlCol="0">
            <a:spAutoFit/>
          </a:bodyPr>
          <a:lstStyle/>
          <a:p>
            <a:pPr algn="l"/>
            <a:r>
              <a:rPr lang="zh-CN" altLang="en-US" sz="9600" b="1" cap="all" dirty="0">
                <a:solidFill>
                  <a:schemeClr val="bg1"/>
                </a:solidFill>
                <a:uFillTx/>
                <a:latin typeface="Arial"/>
                <a:ea typeface="微软雅黑"/>
                <a:sym typeface="Arial"/>
              </a:rPr>
              <a:t>thank</a:t>
            </a:r>
          </a:p>
        </p:txBody>
      </p:sp>
      <p:sp>
        <p:nvSpPr>
          <p:cNvPr id="12" name="文本框 11"/>
          <p:cNvSpPr txBox="1"/>
          <p:nvPr/>
        </p:nvSpPr>
        <p:spPr>
          <a:xfrm>
            <a:off x="7372350" y="3917950"/>
            <a:ext cx="3727302" cy="1015663"/>
          </a:xfrm>
          <a:prstGeom prst="rect">
            <a:avLst/>
          </a:prstGeom>
          <a:noFill/>
        </p:spPr>
        <p:txBody>
          <a:bodyPr wrap="none" rtlCol="0">
            <a:spAutoFit/>
          </a:bodyPr>
          <a:lstStyle/>
          <a:p>
            <a:pPr algn="l"/>
            <a:r>
              <a:rPr lang="zh-CN" altLang="en-US" sz="6000" dirty="0">
                <a:gradFill>
                  <a:gsLst>
                    <a:gs pos="0">
                      <a:srgbClr val="FFFF00"/>
                    </a:gs>
                    <a:gs pos="100000">
                      <a:srgbClr val="0ACCC4"/>
                    </a:gs>
                  </a:gsLst>
                  <a:lin ang="0" scaled="0"/>
                </a:gradFill>
                <a:latin typeface="优设标题黑" panose="00000500000000000000" pitchFamily="2" charset="-122"/>
                <a:ea typeface="优设标题黑" panose="00000500000000000000" pitchFamily="2" charset="-122"/>
                <a:sym typeface="Arial"/>
              </a:rPr>
              <a:t>感谢您观看</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jb3VudCI6MSwiaGRpZCI6IjgwMTEzOTMxYTllMDgyYmY3MGViZDIyZjNkZWMzYTdkIiwidXNlckNvdW50Ijox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5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5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5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5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5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第一PPT，www.1ppt.com">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庞门正道标题体"/>
        <a:cs typeface=""/>
      </a:majorFont>
      <a:minorFont>
        <a:latin typeface="Arial"/>
        <a:ea typeface="庞门正道标题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庞门正道标题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庞门正道标题体"/>
        <a:ea typeface=""/>
        <a:cs typeface=""/>
        <a:font script="Jpan" typeface="ＭＳ Ｐゴシック"/>
        <a:font script="Hang" typeface="맑은 고딕"/>
        <a:font script="Hans" typeface="庞门正道标题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庞门正道标题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庞门正道标题体"/>
        <a:ea typeface=""/>
        <a:cs typeface=""/>
        <a:font script="Jpan" typeface="ＭＳ Ｐゴシック"/>
        <a:font script="Hang" typeface="맑은 고딕"/>
        <a:font script="Hans" typeface="庞门正道标题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673</Words>
  <Application>Microsoft Office PowerPoint</Application>
  <PresentationFormat>宽屏</PresentationFormat>
  <Paragraphs>131</Paragraphs>
  <Slides>11</Slides>
  <Notes>5</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11</vt:i4>
      </vt:variant>
    </vt:vector>
  </HeadingPairs>
  <TitlesOfParts>
    <vt:vector size="19" baseType="lpstr">
      <vt:lpstr>方正正大黑简体</vt:lpstr>
      <vt:lpstr>微软雅黑</vt:lpstr>
      <vt:lpstr>优设标题黑</vt:lpstr>
      <vt:lpstr>Arial</vt:lpstr>
      <vt:lpstr>Calibri</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商务科技</dc:title>
  <dc:creator>第一PPT</dc:creator>
  <cp:keywords>www.1ppt.com</cp:keywords>
  <dc:description>www.1ppt.com</dc:description>
  <cp:lastModifiedBy>Object Unknown</cp:lastModifiedBy>
  <cp:revision>216</cp:revision>
  <dcterms:created xsi:type="dcterms:W3CDTF">2019-06-19T02:08:00Z</dcterms:created>
  <dcterms:modified xsi:type="dcterms:W3CDTF">2023-12-11T08:35:21Z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40FAEBE2BF654A71AFFA05EE5101E73A_12</vt:lpwstr>
  </property>
  <property fmtid="{D5CDD505-2E9C-101B-9397-08002B2CF9AE}" pid="3" name="KSOProductBuildVer">
    <vt:lpwstr>2052-11.1.0.14309</vt:lpwstr>
  </property>
</Properties>
</file>